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07" r:id="rId1"/>
  </p:sldMasterIdLst>
  <p:notesMasterIdLst>
    <p:notesMasterId r:id="rId6"/>
  </p:notesMasterIdLst>
  <p:handoutMasterIdLst>
    <p:handoutMasterId r:id="rId7"/>
  </p:handoutMasterIdLst>
  <p:sldIdLst>
    <p:sldId id="451" r:id="rId2"/>
    <p:sldId id="452" r:id="rId3"/>
    <p:sldId id="453" r:id="rId4"/>
    <p:sldId id="454" r:id="rId5"/>
  </p:sldIdLst>
  <p:sldSz cx="10333038" cy="8208963"/>
  <p:notesSz cx="9944100" cy="6805613"/>
  <p:defaultTextStyle>
    <a:defPPr>
      <a:defRPr lang="en-US"/>
    </a:defPPr>
    <a:lvl1pPr marL="0" algn="l" defTabSz="45712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25" algn="l" defTabSz="45712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249" algn="l" defTabSz="45712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376" algn="l" defTabSz="45712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500" algn="l" defTabSz="45712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625" algn="l" defTabSz="45712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751" algn="l" defTabSz="45712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199875" algn="l" defTabSz="45712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000" algn="l" defTabSz="45712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3074" userDrawn="1">
          <p15:clr>
            <a:srgbClr val="A4A3A4"/>
          </p15:clr>
        </p15:guide>
        <p15:guide id="3" orient="horz" pos="5171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>
    <p:extLst/>
  </p:cmAuthor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81DF8"/>
    <a:srgbClr val="FFFFFF"/>
    <a:srgbClr val="FF0000"/>
    <a:srgbClr val="FFFF00"/>
    <a:srgbClr val="00FF00"/>
    <a:srgbClr val="FF33CC"/>
    <a:srgbClr val="FF9999"/>
    <a:srgbClr val="4ADFE6"/>
    <a:srgbClr val="3DF353"/>
    <a:srgbClr val="FFC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12" autoAdjust="0"/>
    <p:restoredTop sz="96586" autoAdjust="0"/>
  </p:normalViewPr>
  <p:slideViewPr>
    <p:cSldViewPr snapToGrid="0">
      <p:cViewPr>
        <p:scale>
          <a:sx n="75" d="100"/>
          <a:sy n="75" d="100"/>
        </p:scale>
        <p:origin x="-1704" y="-582"/>
      </p:cViewPr>
      <p:guideLst>
        <p:guide orient="horz" pos="5171"/>
        <p:guide pos="3074"/>
      </p:guideLst>
    </p:cSldViewPr>
  </p:slideViewPr>
  <p:outlineViewPr>
    <p:cViewPr>
      <p:scale>
        <a:sx n="66" d="100"/>
        <a:sy n="66" d="100"/>
      </p:scale>
      <p:origin x="0" y="-868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2" y="153"/>
            <a:ext cx="4309407" cy="340915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2615" y="153"/>
            <a:ext cx="4309407" cy="340915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pPr/>
              <a:t>24.03.2022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52" y="6464726"/>
            <a:ext cx="4309407" cy="340913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2615" y="6464726"/>
            <a:ext cx="4309407" cy="340913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1" y="49"/>
            <a:ext cx="4309109" cy="341464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2840" y="49"/>
            <a:ext cx="4309109" cy="341464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24.03.2022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527425" y="850900"/>
            <a:ext cx="2889250" cy="2295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95" tIns="47697" rIns="95395" bIns="4769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564" y="3275221"/>
            <a:ext cx="7955279" cy="2679710"/>
          </a:xfrm>
          <a:prstGeom prst="rect">
            <a:avLst/>
          </a:prstGeom>
        </p:spPr>
        <p:txBody>
          <a:bodyPr vert="horz" lIns="95395" tIns="47697" rIns="95395" bIns="4769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51" y="6464288"/>
            <a:ext cx="4309109" cy="341462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2840" y="6464288"/>
            <a:ext cx="4309109" cy="341462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10592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9624" algn="l" defTabSz="10592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59250" algn="l" defTabSz="10592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88875" algn="l" defTabSz="10592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18500" algn="l" defTabSz="10592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48126" algn="l" defTabSz="10592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77751" algn="l" defTabSz="10592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07374" algn="l" defTabSz="10592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37001" algn="l" defTabSz="10592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5834063" y="4079875"/>
            <a:ext cx="13812838" cy="109728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610D1D2-42CC-4BCA-B826-38369099B01C}" type="slidenum">
              <a:rPr lang="ru-RU" altLang="ru-RU" smtClean="0">
                <a:solidFill>
                  <a:srgbClr val="000000"/>
                </a:solidFill>
              </a:rPr>
              <a:pPr/>
              <a:t>2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40266700" y="10666762"/>
            <a:ext cx="81233170" cy="28747361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457200"/>
            <a:fld id="{6D65A38D-D232-4CCC-AE4C-74DA030E9DF8}" type="slidenum">
              <a:rPr lang="ru-RU" altLang="ru-RU" sz="1300" smtClean="0">
                <a:solidFill>
                  <a:srgbClr val="000000"/>
                </a:solidFill>
                <a:latin typeface="Calibri" pitchFamily="34" charset="0"/>
              </a:rPr>
              <a:pPr defTabSz="457200"/>
              <a:t>3</a:t>
            </a:fld>
            <a:endParaRPr lang="ru-RU" altLang="ru-RU" sz="13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57200">
              <a:defRPr/>
            </a:pPr>
            <a:endParaRPr lang="ru-RU" altLang="ru-RU" sz="13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18543904" y="5067825"/>
            <a:ext cx="38586331" cy="13654671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460375"/>
            <a:fld id="{702330BD-1705-470F-B62A-C369B36A37A5}" type="slidenum">
              <a:rPr lang="ru-RU" altLang="ru-RU" sz="1300" smtClean="0">
                <a:solidFill>
                  <a:srgbClr val="000000"/>
                </a:solidFill>
                <a:latin typeface="Calibri" pitchFamily="34" charset="0"/>
              </a:rPr>
              <a:pPr defTabSz="460375"/>
              <a:t>4</a:t>
            </a:fld>
            <a:endParaRPr lang="ru-RU" altLang="ru-RU" sz="13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60812">
              <a:defRPr/>
            </a:pPr>
            <a:endParaRPr lang="ru-RU" altLang="ru-RU" sz="13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4978" y="1343458"/>
            <a:ext cx="8783082" cy="2857935"/>
          </a:xfrm>
        </p:spPr>
        <p:txBody>
          <a:bodyPr anchor="b"/>
          <a:lstStyle>
            <a:lvl1pPr algn="ctr">
              <a:defRPr sz="67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1632" y="4311605"/>
            <a:ext cx="7749779" cy="198193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6552" indent="0" algn="ctr">
              <a:buNone/>
              <a:defRPr sz="2300"/>
            </a:lvl2pPr>
            <a:lvl3pPr marL="1033103" indent="0" algn="ctr">
              <a:buNone/>
              <a:defRPr sz="2100"/>
            </a:lvl3pPr>
            <a:lvl4pPr marL="1549655" indent="0" algn="ctr">
              <a:buNone/>
              <a:defRPr sz="1900"/>
            </a:lvl4pPr>
            <a:lvl5pPr marL="2066204" indent="0" algn="ctr">
              <a:buNone/>
              <a:defRPr sz="1900"/>
            </a:lvl5pPr>
            <a:lvl6pPr marL="2582755" indent="0" algn="ctr">
              <a:buNone/>
              <a:defRPr sz="1900"/>
            </a:lvl6pPr>
            <a:lvl7pPr marL="3099307" indent="0" algn="ctr">
              <a:buNone/>
              <a:defRPr sz="1900"/>
            </a:lvl7pPr>
            <a:lvl8pPr marL="3615858" indent="0" algn="ctr">
              <a:buNone/>
              <a:defRPr sz="1900"/>
            </a:lvl8pPr>
            <a:lvl9pPr marL="4132410" indent="0" algn="ctr">
              <a:buNone/>
              <a:defRPr sz="19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1198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7609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4583" y="437053"/>
            <a:ext cx="2228061" cy="695671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0399" y="437053"/>
            <a:ext cx="6555021" cy="69567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3301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516660" y="328860"/>
            <a:ext cx="9299734" cy="70042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D61D2A-A08C-428C-8AE5-5A663FEA4D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14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5015" y="2046542"/>
            <a:ext cx="8912245" cy="3414700"/>
          </a:xfrm>
        </p:spPr>
        <p:txBody>
          <a:bodyPr anchor="b"/>
          <a:lstStyle>
            <a:lvl1pPr>
              <a:defRPr sz="67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5015" y="5493548"/>
            <a:ext cx="8912245" cy="1795710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655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03310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54965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06620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258275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09930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361585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13241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1851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0396" y="2185255"/>
            <a:ext cx="4391541" cy="5208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31103" y="2185255"/>
            <a:ext cx="4391541" cy="5208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3690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742" y="437055"/>
            <a:ext cx="8912245" cy="158668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1743" y="2012338"/>
            <a:ext cx="4371359" cy="9862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6552" indent="0">
              <a:buNone/>
              <a:defRPr sz="2300" b="1"/>
            </a:lvl2pPr>
            <a:lvl3pPr marL="1033103" indent="0">
              <a:buNone/>
              <a:defRPr sz="2100" b="1"/>
            </a:lvl3pPr>
            <a:lvl4pPr marL="1549655" indent="0">
              <a:buNone/>
              <a:defRPr sz="1900" b="1"/>
            </a:lvl4pPr>
            <a:lvl5pPr marL="2066204" indent="0">
              <a:buNone/>
              <a:defRPr sz="1900" b="1"/>
            </a:lvl5pPr>
            <a:lvl6pPr marL="2582755" indent="0">
              <a:buNone/>
              <a:defRPr sz="1900" b="1"/>
            </a:lvl6pPr>
            <a:lvl7pPr marL="3099307" indent="0">
              <a:buNone/>
              <a:defRPr sz="1900" b="1"/>
            </a:lvl7pPr>
            <a:lvl8pPr marL="3615858" indent="0">
              <a:buNone/>
              <a:defRPr sz="1900" b="1"/>
            </a:lvl8pPr>
            <a:lvl9pPr marL="4132410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1743" y="2998552"/>
            <a:ext cx="4371359" cy="441041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31103" y="2012338"/>
            <a:ext cx="4392887" cy="9862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6552" indent="0">
              <a:buNone/>
              <a:defRPr sz="2300" b="1"/>
            </a:lvl2pPr>
            <a:lvl3pPr marL="1033103" indent="0">
              <a:buNone/>
              <a:defRPr sz="2100" b="1"/>
            </a:lvl3pPr>
            <a:lvl4pPr marL="1549655" indent="0">
              <a:buNone/>
              <a:defRPr sz="1900" b="1"/>
            </a:lvl4pPr>
            <a:lvl5pPr marL="2066204" indent="0">
              <a:buNone/>
              <a:defRPr sz="1900" b="1"/>
            </a:lvl5pPr>
            <a:lvl6pPr marL="2582755" indent="0">
              <a:buNone/>
              <a:defRPr sz="1900" b="1"/>
            </a:lvl6pPr>
            <a:lvl7pPr marL="3099307" indent="0">
              <a:buNone/>
              <a:defRPr sz="1900" b="1"/>
            </a:lvl7pPr>
            <a:lvl8pPr marL="3615858" indent="0">
              <a:buNone/>
              <a:defRPr sz="1900" b="1"/>
            </a:lvl8pPr>
            <a:lvl9pPr marL="4132410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31103" y="2998552"/>
            <a:ext cx="4392887" cy="441041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1754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5718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4118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742" y="547264"/>
            <a:ext cx="3332674" cy="191542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2887" y="1181943"/>
            <a:ext cx="5231100" cy="5833685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1742" y="2462690"/>
            <a:ext cx="3332674" cy="4562436"/>
          </a:xfrm>
        </p:spPr>
        <p:txBody>
          <a:bodyPr/>
          <a:lstStyle>
            <a:lvl1pPr marL="0" indent="0">
              <a:buNone/>
              <a:defRPr sz="1900"/>
            </a:lvl1pPr>
            <a:lvl2pPr marL="516552" indent="0">
              <a:buNone/>
              <a:defRPr sz="1600"/>
            </a:lvl2pPr>
            <a:lvl3pPr marL="1033103" indent="0">
              <a:buNone/>
              <a:defRPr sz="1400"/>
            </a:lvl3pPr>
            <a:lvl4pPr marL="1549655" indent="0">
              <a:buNone/>
              <a:defRPr sz="1200"/>
            </a:lvl4pPr>
            <a:lvl5pPr marL="2066204" indent="0">
              <a:buNone/>
              <a:defRPr sz="1200"/>
            </a:lvl5pPr>
            <a:lvl6pPr marL="2582755" indent="0">
              <a:buNone/>
              <a:defRPr sz="1200"/>
            </a:lvl6pPr>
            <a:lvl7pPr marL="3099307" indent="0">
              <a:buNone/>
              <a:defRPr sz="1200"/>
            </a:lvl7pPr>
            <a:lvl8pPr marL="3615858" indent="0">
              <a:buNone/>
              <a:defRPr sz="1200"/>
            </a:lvl8pPr>
            <a:lvl9pPr marL="4132410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0925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742" y="547264"/>
            <a:ext cx="3332674" cy="191542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92887" y="1181943"/>
            <a:ext cx="5231100" cy="5833685"/>
          </a:xfrm>
        </p:spPr>
        <p:txBody>
          <a:bodyPr anchor="t"/>
          <a:lstStyle>
            <a:lvl1pPr marL="0" indent="0">
              <a:buNone/>
              <a:defRPr sz="3600"/>
            </a:lvl1pPr>
            <a:lvl2pPr marL="516552" indent="0">
              <a:buNone/>
              <a:defRPr sz="3100"/>
            </a:lvl2pPr>
            <a:lvl3pPr marL="1033103" indent="0">
              <a:buNone/>
              <a:defRPr sz="2700"/>
            </a:lvl3pPr>
            <a:lvl4pPr marL="1549655" indent="0">
              <a:buNone/>
              <a:defRPr sz="2300"/>
            </a:lvl4pPr>
            <a:lvl5pPr marL="2066204" indent="0">
              <a:buNone/>
              <a:defRPr sz="2300"/>
            </a:lvl5pPr>
            <a:lvl6pPr marL="2582755" indent="0">
              <a:buNone/>
              <a:defRPr sz="2300"/>
            </a:lvl6pPr>
            <a:lvl7pPr marL="3099307" indent="0">
              <a:buNone/>
              <a:defRPr sz="2300"/>
            </a:lvl7pPr>
            <a:lvl8pPr marL="3615858" indent="0">
              <a:buNone/>
              <a:defRPr sz="2300"/>
            </a:lvl8pPr>
            <a:lvl9pPr marL="4132410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1742" y="2462690"/>
            <a:ext cx="3332674" cy="4562436"/>
          </a:xfrm>
        </p:spPr>
        <p:txBody>
          <a:bodyPr/>
          <a:lstStyle>
            <a:lvl1pPr marL="0" indent="0">
              <a:buNone/>
              <a:defRPr sz="1900"/>
            </a:lvl1pPr>
            <a:lvl2pPr marL="516552" indent="0">
              <a:buNone/>
              <a:defRPr sz="1600"/>
            </a:lvl2pPr>
            <a:lvl3pPr marL="1033103" indent="0">
              <a:buNone/>
              <a:defRPr sz="1400"/>
            </a:lvl3pPr>
            <a:lvl4pPr marL="1549655" indent="0">
              <a:buNone/>
              <a:defRPr sz="1200"/>
            </a:lvl4pPr>
            <a:lvl5pPr marL="2066204" indent="0">
              <a:buNone/>
              <a:defRPr sz="1200"/>
            </a:lvl5pPr>
            <a:lvl6pPr marL="2582755" indent="0">
              <a:buNone/>
              <a:defRPr sz="1200"/>
            </a:lvl6pPr>
            <a:lvl7pPr marL="3099307" indent="0">
              <a:buNone/>
              <a:defRPr sz="1200"/>
            </a:lvl7pPr>
            <a:lvl8pPr marL="3615858" indent="0">
              <a:buNone/>
              <a:defRPr sz="1200"/>
            </a:lvl8pPr>
            <a:lvl9pPr marL="4132410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9644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0399" y="437055"/>
            <a:ext cx="8912245" cy="1586686"/>
          </a:xfrm>
          <a:prstGeom prst="rect">
            <a:avLst/>
          </a:prstGeom>
        </p:spPr>
        <p:txBody>
          <a:bodyPr vert="horz" lIns="91424" tIns="45713" rIns="91424" bIns="4571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0399" y="2185255"/>
            <a:ext cx="8912245" cy="5208512"/>
          </a:xfrm>
          <a:prstGeom prst="rect">
            <a:avLst/>
          </a:prstGeom>
        </p:spPr>
        <p:txBody>
          <a:bodyPr vert="horz" lIns="91424" tIns="45713" rIns="91424" bIns="4571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0396" y="7608496"/>
            <a:ext cx="2324934" cy="437052"/>
          </a:xfrm>
          <a:prstGeom prst="rect">
            <a:avLst/>
          </a:prstGeom>
        </p:spPr>
        <p:txBody>
          <a:bodyPr vert="horz" lIns="91424" tIns="45713" rIns="91424" bIns="4571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2819" y="7608496"/>
            <a:ext cx="3487400" cy="437052"/>
          </a:xfrm>
          <a:prstGeom prst="rect">
            <a:avLst/>
          </a:prstGeom>
        </p:spPr>
        <p:txBody>
          <a:bodyPr vert="horz" lIns="91424" tIns="45713" rIns="91424" bIns="4571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97708" y="7608496"/>
            <a:ext cx="2324934" cy="437052"/>
          </a:xfrm>
          <a:prstGeom prst="rect">
            <a:avLst/>
          </a:prstGeom>
        </p:spPr>
        <p:txBody>
          <a:bodyPr vert="horz" lIns="91424" tIns="45713" rIns="91424" bIns="4571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2090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8" r:id="rId1"/>
    <p:sldLayoutId id="2147484009" r:id="rId2"/>
    <p:sldLayoutId id="2147484010" r:id="rId3"/>
    <p:sldLayoutId id="2147484011" r:id="rId4"/>
    <p:sldLayoutId id="2147484012" r:id="rId5"/>
    <p:sldLayoutId id="2147484013" r:id="rId6"/>
    <p:sldLayoutId id="2147484014" r:id="rId7"/>
    <p:sldLayoutId id="2147484015" r:id="rId8"/>
    <p:sldLayoutId id="2147484016" r:id="rId9"/>
    <p:sldLayoutId id="2147484017" r:id="rId10"/>
    <p:sldLayoutId id="2147484018" r:id="rId11"/>
    <p:sldLayoutId id="2147484019" r:id="rId12"/>
  </p:sldLayoutIdLst>
  <p:hf hdr="0" ftr="0" dt="0"/>
  <p:txStyles>
    <p:titleStyle>
      <a:lvl1pPr algn="l" defTabSz="1033103" rtl="0" eaLnBrk="1" latinLnBrk="0" hangingPunct="1">
        <a:lnSpc>
          <a:spcPct val="90000"/>
        </a:lnSpc>
        <a:spcBef>
          <a:spcPct val="0"/>
        </a:spcBef>
        <a:buNone/>
        <a:defRPr sz="5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8276" indent="-258276" algn="l" defTabSz="1033103" rtl="0" eaLnBrk="1" latinLnBrk="0" hangingPunct="1">
        <a:lnSpc>
          <a:spcPct val="90000"/>
        </a:lnSpc>
        <a:spcBef>
          <a:spcPts val="1130"/>
        </a:spcBef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74827" indent="-258276" algn="l" defTabSz="1033103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91378" indent="-258276" algn="l" defTabSz="1033103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807930" indent="-258276" algn="l" defTabSz="1033103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324480" indent="-258276" algn="l" defTabSz="1033103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841033" indent="-258276" algn="l" defTabSz="1033103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357583" indent="-258276" algn="l" defTabSz="1033103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74134" indent="-258276" algn="l" defTabSz="1033103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90686" indent="-258276" algn="l" defTabSz="1033103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310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6552" algn="l" defTabSz="103310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33103" algn="l" defTabSz="103310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49655" algn="l" defTabSz="103310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66204" algn="l" defTabSz="103310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82755" algn="l" defTabSz="103310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099307" algn="l" defTabSz="103310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15858" algn="l" defTabSz="103310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32410" algn="l" defTabSz="103310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emf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emf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заставка-1"/>
          <p:cNvPicPr preferRelativeResize="0"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7636" y="-100712"/>
            <a:ext cx="10440674" cy="83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840183" y="3163873"/>
            <a:ext cx="8591699" cy="189090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104737" tIns="52387" rIns="104737" bIns="52387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9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Информационно-аналитические материалы 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9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(модель развития обстановки)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9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территории Оренбургской </a:t>
            </a:r>
            <a:r>
              <a:rPr lang="ru-RU" altLang="ru-RU" sz="2900" b="1" dirty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 </a:t>
            </a:r>
            <a:endParaRPr lang="ru-RU" altLang="ru-RU" sz="2900" b="1" dirty="0" smtClean="0">
              <a:solidFill>
                <a:srgbClr val="FFFF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9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</a:t>
            </a:r>
            <a:r>
              <a:rPr lang="ru-RU" altLang="ru-RU" sz="29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25 </a:t>
            </a:r>
            <a:r>
              <a:rPr lang="ru-RU" altLang="ru-RU" sz="29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марта 2022 год </a:t>
            </a:r>
            <a:endParaRPr lang="ru-RU" altLang="ru-RU" sz="2900" b="1" dirty="0">
              <a:solidFill>
                <a:srgbClr val="FFFF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3"/>
          <p:cNvPicPr>
            <a:picLocks noChangeAspect="1" noChangeArrowheads="1"/>
          </p:cNvPicPr>
          <p:nvPr/>
        </p:nvPicPr>
        <p:blipFill>
          <a:blip r:embed="rId3" cstate="print"/>
          <a:srcRect l="8275" t="18001" b="7732"/>
          <a:stretch>
            <a:fillRect/>
          </a:stretch>
        </p:blipFill>
        <p:spPr bwMode="auto">
          <a:xfrm>
            <a:off x="0" y="883604"/>
            <a:ext cx="10333038" cy="7325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12"/>
          <p:cNvSpPr txBox="1">
            <a:spLocks noChangeArrowheads="1"/>
          </p:cNvSpPr>
          <p:nvPr/>
        </p:nvSpPr>
        <p:spPr bwMode="auto">
          <a:xfrm>
            <a:off x="283441" y="6861706"/>
            <a:ext cx="2877464" cy="191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7052" tIns="18536" rIns="37052" bIns="18536">
            <a:spAutoFit/>
          </a:bodyPr>
          <a:lstStyle/>
          <a:p>
            <a:pPr defTabSz="426749">
              <a:spcBef>
                <a:spcPct val="50000"/>
              </a:spcBef>
            </a:pPr>
            <a:r>
              <a:rPr lang="ru-RU" altLang="ru-RU" sz="1000" b="1" dirty="0">
                <a:solidFill>
                  <a:srgbClr val="000000"/>
                </a:solidFill>
              </a:rPr>
              <a:t>УСЛОВНЫЕ ОБОЗНАЧЕНИЯ</a:t>
            </a:r>
          </a:p>
        </p:txBody>
      </p:sp>
      <p:sp>
        <p:nvSpPr>
          <p:cNvPr id="3076" name="Line 34"/>
          <p:cNvSpPr>
            <a:spLocks noChangeShapeType="1"/>
          </p:cNvSpPr>
          <p:nvPr/>
        </p:nvSpPr>
        <p:spPr bwMode="auto">
          <a:xfrm flipV="1">
            <a:off x="5166519" y="5303523"/>
            <a:ext cx="1185788" cy="1710201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lIns="54524" tIns="27267" rIns="54524" bIns="27267"/>
          <a:lstStyle/>
          <a:p>
            <a:endParaRPr lang="ru-RU"/>
          </a:p>
        </p:txBody>
      </p:sp>
      <p:sp>
        <p:nvSpPr>
          <p:cNvPr id="47" name="Line 36"/>
          <p:cNvSpPr>
            <a:spLocks noChangeShapeType="1"/>
          </p:cNvSpPr>
          <p:nvPr/>
        </p:nvSpPr>
        <p:spPr bwMode="auto">
          <a:xfrm flipV="1">
            <a:off x="2888228" y="4535833"/>
            <a:ext cx="1323920" cy="177480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/>
        </p:spPr>
        <p:txBody>
          <a:bodyPr lIns="54524" tIns="27267" rIns="54524" bIns="27267"/>
          <a:lstStyle/>
          <a:p>
            <a:pPr defTabSz="635635">
              <a:defRPr/>
            </a:pPr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3078" name="TextBox 3"/>
          <p:cNvSpPr txBox="1">
            <a:spLocks noChangeArrowheads="1"/>
          </p:cNvSpPr>
          <p:nvPr/>
        </p:nvSpPr>
        <p:spPr bwMode="auto">
          <a:xfrm>
            <a:off x="1291630" y="3420401"/>
            <a:ext cx="1985881" cy="3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168" tIns="31585" rIns="63168" bIns="31585">
            <a:spAutoFit/>
          </a:bodyPr>
          <a:lstStyle/>
          <a:p>
            <a:pPr algn="ctr" defTabSz="763367"/>
            <a:r>
              <a:rPr lang="ru-RU" altLang="ru-RU" dirty="0">
                <a:solidFill>
                  <a:srgbClr val="000000"/>
                </a:solidFill>
              </a:rPr>
              <a:t>Западные районы</a:t>
            </a:r>
          </a:p>
        </p:txBody>
      </p:sp>
      <p:sp>
        <p:nvSpPr>
          <p:cNvPr id="3079" name="Rectangle 5"/>
          <p:cNvSpPr>
            <a:spLocks noChangeArrowheads="1"/>
          </p:cNvSpPr>
          <p:nvPr/>
        </p:nvSpPr>
        <p:spPr bwMode="auto">
          <a:xfrm>
            <a:off x="7620616" y="1928727"/>
            <a:ext cx="1026128" cy="19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058" tIns="22543" rIns="45058" bIns="22543" anchor="ctr"/>
          <a:lstStyle/>
          <a:p>
            <a:pPr algn="ctr" defTabSz="537115"/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080" name="TextBox 95"/>
          <p:cNvSpPr txBox="1">
            <a:spLocks noChangeArrowheads="1"/>
          </p:cNvSpPr>
          <p:nvPr/>
        </p:nvSpPr>
        <p:spPr bwMode="auto">
          <a:xfrm>
            <a:off x="6619603" y="4674548"/>
            <a:ext cx="2134777" cy="3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168" tIns="31585" rIns="63168" bIns="31585">
            <a:spAutoFit/>
          </a:bodyPr>
          <a:lstStyle/>
          <a:p>
            <a:pPr algn="ctr" defTabSz="763367"/>
            <a:r>
              <a:rPr lang="ru-RU" altLang="ru-RU" dirty="0">
                <a:solidFill>
                  <a:srgbClr val="000000"/>
                </a:solidFill>
              </a:rPr>
              <a:t>Восточные районы</a:t>
            </a:r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7785658" y="1976232"/>
            <a:ext cx="699633" cy="197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4295" tIns="22178" rIns="44295" bIns="22178" anchor="ctr"/>
          <a:lstStyle/>
          <a:p>
            <a:pPr algn="ctr" defTabSz="516882"/>
            <a:r>
              <a:rPr lang="ru-RU" altLang="ru-RU" sz="1000" b="1" dirty="0">
                <a:solidFill>
                  <a:srgbClr val="000000"/>
                </a:solidFill>
              </a:rPr>
              <a:t>Слайд  </a:t>
            </a:r>
            <a:fld id="{E26058A7-0F1F-4FCF-B3BC-4BD107ADD46B}" type="slidenum">
              <a:rPr lang="ru-RU" altLang="ru-RU" sz="1000" b="1">
                <a:solidFill>
                  <a:srgbClr val="000000"/>
                </a:solidFill>
              </a:rPr>
              <a:pPr algn="ctr" defTabSz="516882"/>
              <a:t>2</a:t>
            </a:fld>
            <a:endParaRPr lang="ru-RU" altLang="ru-RU" sz="1000" dirty="0">
              <a:solidFill>
                <a:srgbClr val="000000"/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 bwMode="auto">
          <a:xfrm>
            <a:off x="0" y="-1901"/>
            <a:ext cx="10333038" cy="908308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68" tIns="27036" rIns="54068" bIns="27036" anchor="ctr"/>
          <a:lstStyle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51861">
              <a:defRPr/>
            </a:pPr>
            <a:r>
              <a:rPr lang="ru-RU" altLang="ru-RU" sz="1600" dirty="0">
                <a:solidFill>
                  <a:srgbClr val="FFFFFF"/>
                </a:solidFill>
                <a:cs typeface="Arial" pitchFamily="34" charset="0"/>
              </a:rPr>
              <a:t>ЕЖЕДНЕВНЫЙ МЕТЕОРОЛОГИЧЕСКИЙ ПРОГНОЗ</a:t>
            </a:r>
          </a:p>
          <a:p>
            <a:pPr algn="ctr" defTabSz="851861">
              <a:defRPr/>
            </a:pPr>
            <a:r>
              <a:rPr lang="ru-RU" altLang="ru-RU" sz="1600" dirty="0">
                <a:solidFill>
                  <a:srgbClr val="FFFFFF"/>
                </a:solidFill>
                <a:cs typeface="Arial" pitchFamily="34" charset="0"/>
              </a:rPr>
              <a:t>НА ТЕРРИТОРИИ ОРЕНБУРГСКОЙ ОБЛАСТИ</a:t>
            </a:r>
          </a:p>
        </p:txBody>
      </p:sp>
      <p:sp>
        <p:nvSpPr>
          <p:cNvPr id="3083" name="TextBox 95"/>
          <p:cNvSpPr txBox="1">
            <a:spLocks noChangeArrowheads="1"/>
          </p:cNvSpPr>
          <p:nvPr/>
        </p:nvSpPr>
        <p:spPr bwMode="auto">
          <a:xfrm>
            <a:off x="4036343" y="4218495"/>
            <a:ext cx="2387722" cy="3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168" tIns="31585" rIns="63168" bIns="31585">
            <a:spAutoFit/>
          </a:bodyPr>
          <a:lstStyle/>
          <a:p>
            <a:pPr algn="ctr" defTabSz="763367"/>
            <a:r>
              <a:rPr lang="ru-RU" altLang="ru-RU" dirty="0">
                <a:solidFill>
                  <a:srgbClr val="000000"/>
                </a:solidFill>
              </a:rPr>
              <a:t>Центральные районы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 bwMode="auto">
          <a:xfrm flipV="1">
            <a:off x="3142966" y="5465041"/>
            <a:ext cx="1794" cy="380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 bwMode="auto">
          <a:xfrm flipV="1">
            <a:off x="2925901" y="4532033"/>
            <a:ext cx="1793" cy="418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6" name="Text Box 25"/>
          <p:cNvSpPr txBox="1">
            <a:spLocks noChangeArrowheads="1"/>
          </p:cNvSpPr>
          <p:nvPr/>
        </p:nvSpPr>
        <p:spPr bwMode="auto">
          <a:xfrm>
            <a:off x="4036343" y="5354828"/>
            <a:ext cx="1300600" cy="370289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61890" tIns="30954" rIns="61890" bIns="30954">
            <a:spAutoFit/>
          </a:bodyPr>
          <a:lstStyle/>
          <a:p>
            <a:pPr defTabSz="744972"/>
            <a:r>
              <a:rPr lang="ru-RU" altLang="ru-RU" sz="1000" b="1" dirty="0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-3, -8°</a:t>
            </a:r>
          </a:p>
          <a:p>
            <a:pPr defTabSz="744972"/>
            <a:r>
              <a:rPr lang="ru-RU" altLang="ru-RU" sz="1000" b="1" dirty="0">
                <a:solidFill>
                  <a:srgbClr val="FF0000"/>
                </a:solidFill>
                <a:ea typeface="SimSun" pitchFamily="2" charset="-122"/>
                <a:cs typeface="Estrangelo Edessa" pitchFamily="66" charset="0"/>
              </a:rPr>
              <a:t>  -1,+4°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4036343" y="5814682"/>
            <a:ext cx="269090" cy="258430"/>
            <a:chOff x="2151" y="2490"/>
            <a:chExt cx="239" cy="304"/>
          </a:xfrm>
        </p:grpSpPr>
        <p:sp>
          <p:nvSpPr>
            <p:cNvPr id="107" name="Oval 10"/>
            <p:cNvSpPr>
              <a:spLocks noChangeArrowheads="1"/>
            </p:cNvSpPr>
            <p:nvPr/>
          </p:nvSpPr>
          <p:spPr bwMode="auto">
            <a:xfrm>
              <a:off x="2151" y="2731"/>
              <a:ext cx="59" cy="63"/>
            </a:xfrm>
            <a:prstGeom prst="ellipse">
              <a:avLst/>
            </a:prstGeom>
            <a:solidFill>
              <a:srgbClr val="FF66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635635"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2151" y="2490"/>
              <a:ext cx="239" cy="293"/>
              <a:chOff x="2151" y="2490"/>
              <a:chExt cx="239" cy="293"/>
            </a:xfrm>
          </p:grpSpPr>
          <p:sp>
            <p:nvSpPr>
              <p:cNvPr id="109" name="Freeform 12"/>
              <p:cNvSpPr>
                <a:spLocks/>
              </p:cNvSpPr>
              <p:nvPr/>
            </p:nvSpPr>
            <p:spPr bwMode="auto">
              <a:xfrm>
                <a:off x="2183" y="2510"/>
                <a:ext cx="206" cy="105"/>
              </a:xfrm>
              <a:custGeom>
                <a:avLst/>
                <a:gdLst>
                  <a:gd name="T0" fmla="*/ 3 w 204"/>
                  <a:gd name="T1" fmla="*/ 93 h 98"/>
                  <a:gd name="T2" fmla="*/ 180 w 204"/>
                  <a:gd name="T3" fmla="*/ 95 h 98"/>
                  <a:gd name="T4" fmla="*/ 204 w 204"/>
                  <a:gd name="T5" fmla="*/ 87 h 98"/>
                  <a:gd name="T6" fmla="*/ 195 w 204"/>
                  <a:gd name="T7" fmla="*/ 65 h 98"/>
                  <a:gd name="T8" fmla="*/ 177 w 204"/>
                  <a:gd name="T9" fmla="*/ 32 h 98"/>
                  <a:gd name="T10" fmla="*/ 164 w 204"/>
                  <a:gd name="T11" fmla="*/ 8 h 98"/>
                  <a:gd name="T12" fmla="*/ 42 w 204"/>
                  <a:gd name="T13" fmla="*/ 3 h 98"/>
                  <a:gd name="T14" fmla="*/ 3 w 204"/>
                  <a:gd name="T15" fmla="*/ 2 h 98"/>
                  <a:gd name="T16" fmla="*/ 0 w 204"/>
                  <a:gd name="T17" fmla="*/ 50 h 98"/>
                  <a:gd name="T18" fmla="*/ 3 w 204"/>
                  <a:gd name="T19" fmla="*/ 93 h 9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4"/>
                  <a:gd name="T31" fmla="*/ 0 h 98"/>
                  <a:gd name="T32" fmla="*/ 204 w 204"/>
                  <a:gd name="T33" fmla="*/ 98 h 9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4" h="98">
                    <a:moveTo>
                      <a:pt x="3" y="93"/>
                    </a:moveTo>
                    <a:cubicBezTo>
                      <a:pt x="62" y="98"/>
                      <a:pt x="121" y="96"/>
                      <a:pt x="180" y="95"/>
                    </a:cubicBezTo>
                    <a:cubicBezTo>
                      <a:pt x="190" y="94"/>
                      <a:pt x="199" y="96"/>
                      <a:pt x="204" y="87"/>
                    </a:cubicBezTo>
                    <a:cubicBezTo>
                      <a:pt x="203" y="79"/>
                      <a:pt x="199" y="71"/>
                      <a:pt x="195" y="65"/>
                    </a:cubicBezTo>
                    <a:cubicBezTo>
                      <a:pt x="191" y="47"/>
                      <a:pt x="185" y="48"/>
                      <a:pt x="177" y="32"/>
                    </a:cubicBezTo>
                    <a:cubicBezTo>
                      <a:pt x="176" y="26"/>
                      <a:pt x="169" y="12"/>
                      <a:pt x="164" y="8"/>
                    </a:cubicBezTo>
                    <a:cubicBezTo>
                      <a:pt x="162" y="2"/>
                      <a:pt x="56" y="3"/>
                      <a:pt x="42" y="3"/>
                    </a:cubicBezTo>
                    <a:cubicBezTo>
                      <a:pt x="24" y="2"/>
                      <a:pt x="23" y="0"/>
                      <a:pt x="3" y="2"/>
                    </a:cubicBezTo>
                    <a:cubicBezTo>
                      <a:pt x="0" y="21"/>
                      <a:pt x="7" y="33"/>
                      <a:pt x="0" y="50"/>
                    </a:cubicBezTo>
                    <a:cubicBezTo>
                      <a:pt x="2" y="65"/>
                      <a:pt x="1" y="78"/>
                      <a:pt x="3" y="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/>
              <a:lstStyle/>
              <a:p>
                <a:pPr defTabSz="635635">
                  <a:defRPr/>
                </a:pPr>
                <a:endParaRPr lang="ru-RU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0" name="Text Box 13"/>
              <p:cNvSpPr txBox="1">
                <a:spLocks noChangeArrowheads="1"/>
              </p:cNvSpPr>
              <p:nvPr/>
            </p:nvSpPr>
            <p:spPr bwMode="auto">
              <a:xfrm>
                <a:off x="2151" y="2490"/>
                <a:ext cx="228" cy="26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lIns="58293" tIns="29145" rIns="58293" bIns="29145">
                <a:spAutoFit/>
              </a:bodyPr>
              <a:lstStyle>
                <a:lvl1pPr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algn="just" defTabSz="503267">
                  <a:defRPr/>
                </a:pPr>
                <a:r>
                  <a:rPr lang="ru-RU" sz="800" kern="0" dirty="0">
                    <a:latin typeface="Arial" pitchFamily="34" charset="0"/>
                  </a:rPr>
                  <a:t> </a:t>
                </a:r>
                <a:r>
                  <a:rPr lang="ru-RU" sz="300" kern="0" dirty="0">
                    <a:latin typeface="Arial" pitchFamily="34" charset="0"/>
                  </a:rPr>
                  <a:t>ГУ МЧС</a:t>
                </a:r>
                <a:endParaRPr lang="ru-RU" sz="600" kern="0" dirty="0">
                  <a:latin typeface="Arial" pitchFamily="34" charset="0"/>
                </a:endParaRPr>
              </a:p>
            </p:txBody>
          </p:sp>
          <p:sp>
            <p:nvSpPr>
              <p:cNvPr id="111" name="Line 14"/>
              <p:cNvSpPr>
                <a:spLocks noChangeShapeType="1"/>
              </p:cNvSpPr>
              <p:nvPr/>
            </p:nvSpPr>
            <p:spPr bwMode="auto">
              <a:xfrm flipH="1">
                <a:off x="2186" y="2517"/>
                <a:ext cx="0" cy="266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635635">
                  <a:defRPr/>
                </a:pPr>
                <a:endParaRPr lang="ru-RU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2" name="Line 15"/>
              <p:cNvSpPr>
                <a:spLocks noChangeShapeType="1"/>
              </p:cNvSpPr>
              <p:nvPr/>
            </p:nvSpPr>
            <p:spPr bwMode="auto">
              <a:xfrm flipV="1">
                <a:off x="2188" y="2613"/>
                <a:ext cx="201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635635">
                  <a:defRPr/>
                </a:pPr>
                <a:endParaRPr lang="ru-RU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3" name="Line 16"/>
              <p:cNvSpPr>
                <a:spLocks noChangeShapeType="1"/>
              </p:cNvSpPr>
              <p:nvPr/>
            </p:nvSpPr>
            <p:spPr bwMode="auto">
              <a:xfrm flipV="1">
                <a:off x="2188" y="2586"/>
                <a:ext cx="191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635635">
                  <a:defRPr/>
                </a:pPr>
                <a:endParaRPr lang="ru-RU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4" name="Line 17"/>
              <p:cNvSpPr>
                <a:spLocks noChangeShapeType="1"/>
              </p:cNvSpPr>
              <p:nvPr/>
            </p:nvSpPr>
            <p:spPr bwMode="auto">
              <a:xfrm flipV="1">
                <a:off x="2186" y="2517"/>
                <a:ext cx="164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635635">
                  <a:defRPr/>
                </a:pPr>
                <a:endParaRPr lang="ru-RU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5" name="Line 18"/>
              <p:cNvSpPr>
                <a:spLocks noChangeShapeType="1"/>
              </p:cNvSpPr>
              <p:nvPr/>
            </p:nvSpPr>
            <p:spPr bwMode="auto">
              <a:xfrm flipV="1">
                <a:off x="2188" y="2539"/>
                <a:ext cx="170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635635">
                  <a:defRPr/>
                </a:pPr>
                <a:endParaRPr lang="ru-RU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6" name="Line 19"/>
              <p:cNvSpPr>
                <a:spLocks noChangeShapeType="1"/>
              </p:cNvSpPr>
              <p:nvPr/>
            </p:nvSpPr>
            <p:spPr bwMode="auto">
              <a:xfrm>
                <a:off x="2349" y="2517"/>
                <a:ext cx="41" cy="87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635635">
                  <a:defRPr/>
                </a:pPr>
                <a:endParaRPr lang="ru-RU" kern="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sp>
        <p:nvSpPr>
          <p:cNvPr id="3088" name="Прямоугольник 12"/>
          <p:cNvSpPr>
            <a:spLocks noChangeArrowheads="1"/>
          </p:cNvSpPr>
          <p:nvPr/>
        </p:nvSpPr>
        <p:spPr bwMode="auto">
          <a:xfrm>
            <a:off x="3295451" y="4790463"/>
            <a:ext cx="3656030" cy="35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8044" tIns="29021" rIns="58044" bIns="29021">
            <a:spAutoFit/>
          </a:bodyPr>
          <a:lstStyle/>
          <a:p>
            <a:pPr algn="ctr" defTabSz="982259">
              <a:spcBef>
                <a:spcPct val="20000"/>
              </a:spcBef>
            </a:pPr>
            <a:endParaRPr lang="ru-RU" altLang="ru-RU" dirty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3089" name="Text Box 25"/>
          <p:cNvSpPr txBox="1">
            <a:spLocks noChangeArrowheads="1"/>
          </p:cNvSpPr>
          <p:nvPr/>
        </p:nvSpPr>
        <p:spPr bwMode="auto">
          <a:xfrm>
            <a:off x="6468913" y="5827984"/>
            <a:ext cx="1096092" cy="370289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61890" tIns="30954" rIns="61890" bIns="30954">
            <a:spAutoFit/>
          </a:bodyPr>
          <a:lstStyle/>
          <a:p>
            <a:pPr defTabSz="984099"/>
            <a:r>
              <a:rPr lang="ru-RU" altLang="ru-RU" sz="1000" b="1" dirty="0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-9, -14°</a:t>
            </a:r>
          </a:p>
          <a:p>
            <a:pPr defTabSz="984099"/>
            <a:r>
              <a:rPr lang="ru-RU" altLang="ru-RU" sz="1000" b="1" dirty="0">
                <a:solidFill>
                  <a:srgbClr val="FF0000"/>
                </a:solidFill>
                <a:ea typeface="SimSun" pitchFamily="2" charset="-122"/>
                <a:cs typeface="Estrangelo Edessa" pitchFamily="66" charset="0"/>
              </a:rPr>
              <a:t>-1,+4°</a:t>
            </a:r>
          </a:p>
        </p:txBody>
      </p:sp>
      <p:sp>
        <p:nvSpPr>
          <p:cNvPr id="74" name="Rectangle 98"/>
          <p:cNvSpPr>
            <a:spLocks noChangeArrowheads="1"/>
          </p:cNvSpPr>
          <p:nvPr/>
        </p:nvSpPr>
        <p:spPr bwMode="auto">
          <a:xfrm>
            <a:off x="1" y="928388"/>
            <a:ext cx="4280317" cy="35128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43067" tIns="21543" rIns="43067" bIns="21543" anchor="ctr">
            <a:spAutoFit/>
          </a:bodyPr>
          <a:lstStyle/>
          <a:p>
            <a:pPr algn="just">
              <a:tabLst>
                <a:tab pos="2856645" algn="l"/>
              </a:tabLst>
              <a:defRPr/>
            </a:pPr>
            <a:r>
              <a:rPr lang="ru-RU" sz="1000" b="1" i="1" dirty="0">
                <a:solidFill>
                  <a:srgbClr val="181DF8"/>
                </a:solidFill>
                <a:latin typeface="Times New Roman" pitchFamily="18" charset="0"/>
                <a:ea typeface="SimSun" pitchFamily="2" charset="-122"/>
              </a:rPr>
              <a:t>Опасные и неблагоприятные метеорологические явления не прогнозируются.</a:t>
            </a:r>
            <a:endParaRPr lang="ru-RU" sz="1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227" name="Group 155"/>
          <p:cNvGraphicFramePr>
            <a:graphicFrameLocks noGrp="1"/>
          </p:cNvGraphicFramePr>
          <p:nvPr/>
        </p:nvGraphicFramePr>
        <p:xfrm>
          <a:off x="4307227" y="853201"/>
          <a:ext cx="6025811" cy="1488345"/>
        </p:xfrm>
        <a:graphic>
          <a:graphicData uri="http://schemas.openxmlformats.org/drawingml/2006/table">
            <a:tbl>
              <a:tblPr/>
              <a:tblGrid>
                <a:gridCol w="1053036"/>
                <a:gridCol w="1985881"/>
                <a:gridCol w="583027"/>
                <a:gridCol w="828796"/>
                <a:gridCol w="1575071"/>
              </a:tblGrid>
              <a:tr h="23870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Название</a:t>
                      </a:r>
                    </a:p>
                  </a:txBody>
                  <a:tcPr marL="69008" marR="69008" marT="46386" marB="4638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Температура (°С)</a:t>
                      </a:r>
                    </a:p>
                  </a:txBody>
                  <a:tcPr marL="69008" marR="69008" marT="46386" marB="4638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Осадки (мм)</a:t>
                      </a:r>
                    </a:p>
                  </a:txBody>
                  <a:tcPr marL="69008" marR="69008" marT="46386" marB="4638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Ветер</a:t>
                      </a:r>
                    </a:p>
                  </a:txBody>
                  <a:tcPr marL="69008" marR="69008" marT="46386" marB="4638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46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Направление</a:t>
                      </a:r>
                    </a:p>
                  </a:txBody>
                  <a:tcPr marL="69008" marR="69008" marT="46386" marB="463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Скорость (м/с)</a:t>
                      </a:r>
                    </a:p>
                  </a:txBody>
                  <a:tcPr marL="69008" marR="69008" marT="46386" marB="463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</a:tr>
              <a:tr h="84560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Оренбургская область</a:t>
                      </a:r>
                    </a:p>
                  </a:txBody>
                  <a:tcPr marL="61504" marR="61504" marT="38968" marB="3896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064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Ночью: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температура -3,-8°, в восточных районах -9,-14°.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just" defTabSz="9064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Днём: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-1,+4°, 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1504" marR="61504" marT="38960" marB="3896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302125" algn="l"/>
                        </a:tabLst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Arial" charset="0"/>
                        </a:rPr>
                        <a:t>0</a:t>
                      </a:r>
                    </a:p>
                  </a:txBody>
                  <a:tcPr marL="61504" marR="61504" marT="38960" marB="3896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302125" algn="l"/>
                        </a:tabLst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Arial" charset="0"/>
                        </a:rPr>
                        <a:t>Ю-З</a:t>
                      </a:r>
                    </a:p>
                  </a:txBody>
                  <a:tcPr marL="61504" marR="61504" marT="38960" marB="3896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08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Arial" charset="0"/>
                        </a:rPr>
                        <a:t>4-9 м/с</a:t>
                      </a:r>
                    </a:p>
                  </a:txBody>
                  <a:tcPr marL="61504" marR="61504" marT="38960" marB="3896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5" name="Группа 18"/>
          <p:cNvGrpSpPr>
            <a:grpSpLocks/>
          </p:cNvGrpSpPr>
          <p:nvPr/>
        </p:nvGrpSpPr>
        <p:grpSpPr bwMode="auto">
          <a:xfrm>
            <a:off x="365963" y="7199943"/>
            <a:ext cx="5772867" cy="858351"/>
            <a:chOff x="268288" y="5540375"/>
            <a:chExt cx="6036198" cy="889361"/>
          </a:xfrm>
        </p:grpSpPr>
        <p:sp>
          <p:nvSpPr>
            <p:cNvPr id="76" name="Прямоугольник 75"/>
            <p:cNvSpPr/>
            <p:nvPr/>
          </p:nvSpPr>
          <p:spPr bwMode="auto">
            <a:xfrm>
              <a:off x="268288" y="5556126"/>
              <a:ext cx="6021192" cy="87024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872" tIns="42939" rIns="85872" bIns="42939" anchor="ctr"/>
            <a:lstStyle/>
            <a:p>
              <a:pPr algn="ctr" defTabSz="552314"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3126" name="Text Box 12"/>
            <p:cNvSpPr txBox="1">
              <a:spLocks noChangeArrowheads="1"/>
            </p:cNvSpPr>
            <p:nvPr/>
          </p:nvSpPr>
          <p:spPr bwMode="auto">
            <a:xfrm>
              <a:off x="630309" y="5625168"/>
              <a:ext cx="557102" cy="18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0181" tIns="25100" rIns="50181" bIns="25100">
              <a:spAutoFit/>
            </a:bodyPr>
            <a:lstStyle/>
            <a:p>
              <a:pPr defTabSz="386282">
                <a:spcBef>
                  <a:spcPct val="50000"/>
                </a:spcBef>
              </a:pPr>
              <a:r>
                <a:rPr lang="ru-RU" altLang="ru-RU" sz="800" b="1" dirty="0">
                  <a:solidFill>
                    <a:srgbClr val="000000"/>
                  </a:solidFill>
                </a:rPr>
                <a:t>- Ветер</a:t>
              </a:r>
            </a:p>
          </p:txBody>
        </p:sp>
        <p:sp>
          <p:nvSpPr>
            <p:cNvPr id="3127" name="Text Box 12"/>
            <p:cNvSpPr txBox="1">
              <a:spLocks noChangeArrowheads="1"/>
            </p:cNvSpPr>
            <p:nvPr/>
          </p:nvSpPr>
          <p:spPr bwMode="auto">
            <a:xfrm>
              <a:off x="667824" y="5922928"/>
              <a:ext cx="457686" cy="18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0181" tIns="25100" rIns="50181" bIns="25100">
              <a:spAutoFit/>
            </a:bodyPr>
            <a:lstStyle/>
            <a:p>
              <a:pPr defTabSz="386282">
                <a:spcBef>
                  <a:spcPct val="50000"/>
                </a:spcBef>
              </a:pPr>
              <a:r>
                <a:rPr lang="ru-RU" altLang="ru-RU" sz="800" b="1" dirty="0">
                  <a:solidFill>
                    <a:srgbClr val="000000"/>
                  </a:solidFill>
                </a:rPr>
                <a:t>-Снег</a:t>
              </a:r>
            </a:p>
          </p:txBody>
        </p:sp>
        <p:sp>
          <p:nvSpPr>
            <p:cNvPr id="3128" name="Text Box 12"/>
            <p:cNvSpPr txBox="1">
              <a:spLocks noChangeArrowheads="1"/>
            </p:cNvSpPr>
            <p:nvPr/>
          </p:nvSpPr>
          <p:spPr bwMode="auto">
            <a:xfrm>
              <a:off x="2082148" y="6122098"/>
              <a:ext cx="1198612" cy="307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0181" tIns="25100" rIns="50181" bIns="25100">
              <a:spAutoFit/>
            </a:bodyPr>
            <a:lstStyle/>
            <a:p>
              <a:pPr defTabSz="386282">
                <a:spcBef>
                  <a:spcPct val="50000"/>
                </a:spcBef>
              </a:pPr>
              <a:r>
                <a:rPr lang="ru-RU" altLang="ru-RU" sz="800" dirty="0">
                  <a:solidFill>
                    <a:srgbClr val="000000"/>
                  </a:solidFill>
                </a:rPr>
                <a:t>- Низкие температуры воздуха, ниже 30 °С</a:t>
              </a:r>
            </a:p>
          </p:txBody>
        </p:sp>
        <p:sp>
          <p:nvSpPr>
            <p:cNvPr id="3129" name="Text Box 564"/>
            <p:cNvSpPr txBox="1">
              <a:spLocks noChangeArrowheads="1"/>
            </p:cNvSpPr>
            <p:nvPr/>
          </p:nvSpPr>
          <p:spPr bwMode="auto">
            <a:xfrm>
              <a:off x="1337473" y="6169412"/>
              <a:ext cx="716541" cy="217054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70C0"/>
              </a:solidFill>
              <a:miter lim="800000"/>
              <a:headEnd/>
              <a:tailEnd/>
            </a:ln>
          </p:spPr>
          <p:txBody>
            <a:bodyPr lIns="85541" tIns="42770" rIns="85541" bIns="42770">
              <a:spAutoFit/>
            </a:bodyPr>
            <a:lstStyle/>
            <a:p>
              <a:pPr defTabSz="676913"/>
              <a:r>
                <a:rPr lang="en-US" altLang="ru-RU" sz="800" b="1" dirty="0">
                  <a:solidFill>
                    <a:srgbClr val="0070C0"/>
                  </a:solidFill>
                </a:rPr>
                <a:t>&lt;</a:t>
              </a:r>
              <a:r>
                <a:rPr lang="ru-RU" altLang="ru-RU" sz="800" b="1" dirty="0">
                  <a:solidFill>
                    <a:srgbClr val="0070C0"/>
                  </a:solidFill>
                </a:rPr>
                <a:t>(-30) °С</a:t>
              </a:r>
              <a:r>
                <a:rPr lang="ru-RU" altLang="ru-RU" sz="800" dirty="0">
                  <a:solidFill>
                    <a:srgbClr val="0070C0"/>
                  </a:solidFill>
                </a:rPr>
                <a:t> </a:t>
              </a:r>
              <a:endParaRPr lang="en-US" altLang="ru-RU" sz="800" dirty="0">
                <a:solidFill>
                  <a:srgbClr val="0070C0"/>
                </a:solidFill>
              </a:endParaRPr>
            </a:p>
          </p:txBody>
        </p:sp>
        <p:pic>
          <p:nvPicPr>
            <p:cNvPr id="3130" name="Picture 35" descr="vete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6863" y="5611813"/>
              <a:ext cx="3127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31" name="Text Box 12"/>
            <p:cNvSpPr txBox="1">
              <a:spLocks noChangeArrowheads="1"/>
            </p:cNvSpPr>
            <p:nvPr/>
          </p:nvSpPr>
          <p:spPr bwMode="auto">
            <a:xfrm>
              <a:off x="4505631" y="5725732"/>
              <a:ext cx="857223" cy="18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0181" tIns="25100" rIns="50181" bIns="25100">
              <a:spAutoFit/>
            </a:bodyPr>
            <a:lstStyle/>
            <a:p>
              <a:pPr defTabSz="386282">
                <a:spcBef>
                  <a:spcPct val="50000"/>
                </a:spcBef>
              </a:pPr>
              <a:r>
                <a:rPr lang="ru-RU" altLang="ru-RU" sz="800" b="1" dirty="0">
                  <a:solidFill>
                    <a:srgbClr val="000000"/>
                  </a:solidFill>
                </a:rPr>
                <a:t>- </a:t>
              </a:r>
              <a:r>
                <a:rPr lang="ru-RU" altLang="ru-RU" sz="800" b="1" dirty="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r>
                <a:rPr lang="ru-RU" altLang="ru-RU" sz="800" b="1" dirty="0">
                  <a:solidFill>
                    <a:srgbClr val="000000"/>
                  </a:solidFill>
                </a:rPr>
                <a:t> </a:t>
              </a:r>
              <a:r>
                <a:rPr lang="ru-RU" altLang="ru-RU" sz="800" b="1" dirty="0">
                  <a:solidFill>
                    <a:srgbClr val="000000"/>
                  </a:solidFill>
                  <a:cs typeface="Times New Roman" pitchFamily="18" charset="0"/>
                </a:rPr>
                <a:t>метель</a:t>
              </a:r>
            </a:p>
          </p:txBody>
        </p:sp>
        <p:sp>
          <p:nvSpPr>
            <p:cNvPr id="3132" name="Text Box 53"/>
            <p:cNvSpPr txBox="1">
              <a:spLocks noChangeArrowheads="1"/>
            </p:cNvSpPr>
            <p:nvPr/>
          </p:nvSpPr>
          <p:spPr bwMode="auto">
            <a:xfrm>
              <a:off x="1768897" y="5595589"/>
              <a:ext cx="855347" cy="14395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85541" tIns="42770" rIns="85541" bIns="42770"/>
            <a:lstStyle/>
            <a:p>
              <a:pPr defTabSz="676913"/>
              <a:r>
                <a:rPr lang="ru-RU" altLang="ru-RU" sz="800" b="1" dirty="0">
                  <a:solidFill>
                    <a:srgbClr val="000000"/>
                  </a:solidFill>
                </a:rPr>
                <a:t>- туман</a:t>
              </a:r>
            </a:p>
          </p:txBody>
        </p:sp>
        <p:sp>
          <p:nvSpPr>
            <p:cNvPr id="3133" name="Text Box 49"/>
            <p:cNvSpPr txBox="1">
              <a:spLocks noChangeArrowheads="1"/>
            </p:cNvSpPr>
            <p:nvPr/>
          </p:nvSpPr>
          <p:spPr bwMode="auto">
            <a:xfrm>
              <a:off x="1795157" y="5773064"/>
              <a:ext cx="954762" cy="17944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85541" tIns="42770" rIns="85541" bIns="42770"/>
            <a:lstStyle/>
            <a:p>
              <a:pPr defTabSz="676913"/>
              <a:r>
                <a:rPr lang="ru-RU" altLang="ru-RU" sz="800" b="1" dirty="0">
                  <a:solidFill>
                    <a:srgbClr val="000000"/>
                  </a:solidFill>
                </a:rPr>
                <a:t>- мокрый снег</a:t>
              </a:r>
            </a:p>
          </p:txBody>
        </p:sp>
        <p:sp>
          <p:nvSpPr>
            <p:cNvPr id="3134" name="Text Box 12"/>
            <p:cNvSpPr txBox="1">
              <a:spLocks noChangeArrowheads="1"/>
            </p:cNvSpPr>
            <p:nvPr/>
          </p:nvSpPr>
          <p:spPr bwMode="auto">
            <a:xfrm>
              <a:off x="583416" y="6116171"/>
              <a:ext cx="830961" cy="307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0181" tIns="25100" rIns="50181" bIns="25100">
              <a:spAutoFit/>
            </a:bodyPr>
            <a:lstStyle/>
            <a:p>
              <a:pPr defTabSz="386282">
                <a:spcBef>
                  <a:spcPct val="50000"/>
                </a:spcBef>
              </a:pPr>
              <a:r>
                <a:rPr lang="ru-RU" altLang="ru-RU" sz="800" dirty="0">
                  <a:solidFill>
                    <a:srgbClr val="000000"/>
                  </a:solidFill>
                </a:rPr>
                <a:t>-</a:t>
              </a:r>
              <a:r>
                <a:rPr lang="ru-RU" altLang="ru-RU" sz="800" b="1" dirty="0">
                  <a:solidFill>
                    <a:srgbClr val="000000"/>
                  </a:solidFill>
                </a:rPr>
                <a:t>облачно с прояснениями</a:t>
              </a:r>
            </a:p>
          </p:txBody>
        </p:sp>
        <p:sp>
          <p:nvSpPr>
            <p:cNvPr id="3135" name="Text Box 311"/>
            <p:cNvSpPr txBox="1">
              <a:spLocks noChangeArrowheads="1"/>
            </p:cNvSpPr>
            <p:nvPr/>
          </p:nvSpPr>
          <p:spPr bwMode="auto">
            <a:xfrm>
              <a:off x="3218859" y="5763205"/>
              <a:ext cx="1172351" cy="15183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85541" tIns="42770" rIns="85541" bIns="42770"/>
            <a:lstStyle/>
            <a:p>
              <a:pPr defTabSz="676913"/>
              <a:r>
                <a:rPr lang="ru-RU" altLang="ru-RU" sz="800" b="1" dirty="0">
                  <a:solidFill>
                    <a:srgbClr val="000000"/>
                  </a:solidFill>
                </a:rPr>
                <a:t>гололёд</a:t>
              </a:r>
              <a:endParaRPr lang="ru-RU" altLang="ru-RU" sz="1200" dirty="0">
                <a:solidFill>
                  <a:srgbClr val="000000"/>
                </a:solidFill>
              </a:endParaRPr>
            </a:p>
          </p:txBody>
        </p:sp>
        <p:sp>
          <p:nvSpPr>
            <p:cNvPr id="94" name="Text Box 41"/>
            <p:cNvSpPr txBox="1">
              <a:spLocks noChangeArrowheads="1"/>
            </p:cNvSpPr>
            <p:nvPr/>
          </p:nvSpPr>
          <p:spPr bwMode="auto">
            <a:xfrm>
              <a:off x="3138202" y="6014875"/>
              <a:ext cx="748429" cy="34947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/>
          </p:spPr>
          <p:txBody>
            <a:bodyPr lIns="14612" tIns="14612" rIns="14612" bIns="14612">
              <a:spAutoFit/>
            </a:bodyPr>
            <a:lstStyle>
              <a:lvl1pPr defTabSz="912813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912813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912813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912813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912813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73585" eaLnBrk="1" hangingPunct="1">
                <a:spcBef>
                  <a:spcPct val="50000"/>
                </a:spcBef>
                <a:defRPr/>
              </a:pPr>
              <a:r>
                <a:rPr lang="ru-RU" sz="800" kern="0" dirty="0">
                  <a:solidFill>
                    <a:srgbClr val="FF0000"/>
                  </a:solidFill>
                </a:rPr>
                <a:t>0…+10°С</a:t>
              </a:r>
            </a:p>
            <a:p>
              <a:pPr defTabSz="473585" eaLnBrk="1" hangingPunct="1">
                <a:spcBef>
                  <a:spcPct val="50000"/>
                </a:spcBef>
                <a:defRPr/>
              </a:pPr>
              <a:r>
                <a:rPr lang="ru-RU" sz="800" kern="0" dirty="0" smtClean="0"/>
                <a:t>-8…+</a:t>
              </a:r>
              <a:r>
                <a:rPr lang="ru-RU" sz="800" kern="0" dirty="0"/>
                <a:t>4°С</a:t>
              </a:r>
            </a:p>
          </p:txBody>
        </p:sp>
        <p:sp>
          <p:nvSpPr>
            <p:cNvPr id="96" name="Text Box 42"/>
            <p:cNvSpPr txBox="1">
              <a:spLocks noChangeArrowheads="1"/>
            </p:cNvSpPr>
            <p:nvPr/>
          </p:nvSpPr>
          <p:spPr bwMode="auto">
            <a:xfrm>
              <a:off x="3524609" y="6083784"/>
              <a:ext cx="849720" cy="2382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lIns="14612" tIns="14612" rIns="14612" bIns="14612" anchor="ctr"/>
            <a:lstStyle>
              <a:lvl1pPr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74418" eaLnBrk="1" hangingPunct="1">
                <a:defRPr/>
              </a:pPr>
              <a:r>
                <a:rPr lang="ru-RU" sz="600" kern="0" dirty="0">
                  <a:latin typeface="Times New Roman" pitchFamily="18" charset="0"/>
                </a:rPr>
                <a:t>- температура днем</a:t>
              </a:r>
            </a:p>
            <a:p>
              <a:pPr defTabSz="474418" eaLnBrk="1" hangingPunct="1">
                <a:defRPr/>
              </a:pPr>
              <a:endParaRPr lang="ru-RU" sz="600" kern="0" dirty="0">
                <a:latin typeface="Times New Roman" pitchFamily="18" charset="0"/>
              </a:endParaRPr>
            </a:p>
            <a:p>
              <a:pPr defTabSz="474418" eaLnBrk="1" hangingPunct="1">
                <a:defRPr/>
              </a:pPr>
              <a:r>
                <a:rPr lang="ru-RU" sz="600" kern="0" dirty="0">
                  <a:latin typeface="Times New Roman" pitchFamily="18" charset="0"/>
                </a:rPr>
                <a:t>- температура ночью</a:t>
              </a:r>
            </a:p>
          </p:txBody>
        </p:sp>
        <p:sp>
          <p:nvSpPr>
            <p:cNvPr id="3138" name="Text Box 564"/>
            <p:cNvSpPr txBox="1">
              <a:spLocks noChangeArrowheads="1"/>
            </p:cNvSpPr>
            <p:nvPr/>
          </p:nvSpPr>
          <p:spPr bwMode="auto">
            <a:xfrm>
              <a:off x="4235521" y="6161522"/>
              <a:ext cx="707162" cy="217054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85541" tIns="42770" rIns="85541" bIns="42770">
              <a:spAutoFit/>
            </a:bodyPr>
            <a:lstStyle/>
            <a:p>
              <a:pPr defTabSz="676913"/>
              <a:r>
                <a:rPr lang="en-US" altLang="ru-RU" sz="800" b="1" dirty="0">
                  <a:solidFill>
                    <a:srgbClr val="FF0000"/>
                  </a:solidFill>
                </a:rPr>
                <a:t>&gt; </a:t>
              </a:r>
              <a:r>
                <a:rPr lang="ru-RU" altLang="ru-RU" sz="800" b="1" dirty="0">
                  <a:solidFill>
                    <a:srgbClr val="FF0000"/>
                  </a:solidFill>
                </a:rPr>
                <a:t>(</a:t>
              </a:r>
              <a:r>
                <a:rPr lang="en-US" altLang="ru-RU" sz="800" b="1" dirty="0">
                  <a:solidFill>
                    <a:srgbClr val="FF0000"/>
                  </a:solidFill>
                </a:rPr>
                <a:t>+</a:t>
              </a:r>
              <a:r>
                <a:rPr lang="ru-RU" altLang="ru-RU" sz="800" b="1" dirty="0">
                  <a:solidFill>
                    <a:srgbClr val="FF0000"/>
                  </a:solidFill>
                </a:rPr>
                <a:t>30) °С</a:t>
              </a:r>
              <a:r>
                <a:rPr lang="ru-RU" altLang="ru-RU" sz="800" dirty="0">
                  <a:solidFill>
                    <a:srgbClr val="FF0000"/>
                  </a:solidFill>
                </a:rPr>
                <a:t> </a:t>
              </a:r>
              <a:endParaRPr lang="en-US" altLang="ru-RU" sz="800" dirty="0">
                <a:solidFill>
                  <a:srgbClr val="FF0000"/>
                </a:solidFill>
              </a:endParaRPr>
            </a:p>
          </p:txBody>
        </p:sp>
        <p:sp>
          <p:nvSpPr>
            <p:cNvPr id="3139" name="Text Box 12"/>
            <p:cNvSpPr txBox="1">
              <a:spLocks noChangeArrowheads="1"/>
            </p:cNvSpPr>
            <p:nvPr/>
          </p:nvSpPr>
          <p:spPr bwMode="auto">
            <a:xfrm>
              <a:off x="4897665" y="6100388"/>
              <a:ext cx="1406821" cy="307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0181" tIns="25100" rIns="50181" bIns="25100">
              <a:spAutoFit/>
            </a:bodyPr>
            <a:lstStyle/>
            <a:p>
              <a:pPr defTabSz="386282">
                <a:spcBef>
                  <a:spcPct val="50000"/>
                </a:spcBef>
              </a:pPr>
              <a:r>
                <a:rPr lang="ru-RU" altLang="ru-RU" sz="800" dirty="0">
                  <a:solidFill>
                    <a:srgbClr val="000000"/>
                  </a:solidFill>
                </a:rPr>
                <a:t>- Высокие температуры </a:t>
              </a:r>
              <a:br>
                <a:rPr lang="ru-RU" altLang="ru-RU" sz="800" dirty="0">
                  <a:solidFill>
                    <a:srgbClr val="000000"/>
                  </a:solidFill>
                </a:rPr>
              </a:br>
              <a:r>
                <a:rPr lang="ru-RU" altLang="ru-RU" sz="800" dirty="0">
                  <a:solidFill>
                    <a:srgbClr val="000000"/>
                  </a:solidFill>
                </a:rPr>
                <a:t>воздуха, выше +30 °С</a:t>
              </a:r>
            </a:p>
          </p:txBody>
        </p:sp>
        <p:pic>
          <p:nvPicPr>
            <p:cNvPr id="3140" name="Picture 59" descr="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6388" y="6111875"/>
              <a:ext cx="287337" cy="20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41" name="Picture 54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63538" y="5888038"/>
              <a:ext cx="171450" cy="190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42" name="Text Box 12"/>
            <p:cNvSpPr txBox="1">
              <a:spLocks noChangeArrowheads="1"/>
            </p:cNvSpPr>
            <p:nvPr/>
          </p:nvSpPr>
          <p:spPr bwMode="auto">
            <a:xfrm>
              <a:off x="4511259" y="5952496"/>
              <a:ext cx="1260511" cy="18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0181" tIns="25100" rIns="50181" bIns="25100">
              <a:spAutoFit/>
            </a:bodyPr>
            <a:lstStyle/>
            <a:p>
              <a:pPr defTabSz="386282">
                <a:spcBef>
                  <a:spcPct val="50000"/>
                </a:spcBef>
              </a:pPr>
              <a:r>
                <a:rPr lang="ru-RU" altLang="ru-RU" sz="800" b="1" dirty="0">
                  <a:solidFill>
                    <a:srgbClr val="000000"/>
                  </a:solidFill>
                </a:rPr>
                <a:t>- Подтопления н.п.</a:t>
              </a:r>
            </a:p>
          </p:txBody>
        </p:sp>
        <p:pic>
          <p:nvPicPr>
            <p:cNvPr id="3143" name="Picture 43" descr="pod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224338" y="5926138"/>
              <a:ext cx="255587" cy="192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44" name="Picture 48" descr="2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387475" y="5721350"/>
              <a:ext cx="347663" cy="252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45" name="Text Box 12"/>
            <p:cNvSpPr txBox="1">
              <a:spLocks noChangeArrowheads="1"/>
            </p:cNvSpPr>
            <p:nvPr/>
          </p:nvSpPr>
          <p:spPr bwMode="auto">
            <a:xfrm>
              <a:off x="1840175" y="5948555"/>
              <a:ext cx="558977" cy="180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0225" tIns="25120" rIns="50225" bIns="25120">
              <a:spAutoFit/>
            </a:bodyPr>
            <a:lstStyle/>
            <a:p>
              <a:pPr defTabSz="386282">
                <a:spcBef>
                  <a:spcPct val="50000"/>
                </a:spcBef>
              </a:pPr>
              <a:r>
                <a:rPr lang="ru-RU" altLang="ru-RU" sz="800" b="1" dirty="0">
                  <a:solidFill>
                    <a:srgbClr val="000000"/>
                  </a:solidFill>
                </a:rPr>
                <a:t>- </a:t>
              </a:r>
              <a:r>
                <a:rPr lang="ru-RU" altLang="ru-RU" sz="800" b="1" dirty="0">
                  <a:solidFill>
                    <a:srgbClr val="000000"/>
                  </a:solidFill>
                  <a:cs typeface="Times New Roman" pitchFamily="18" charset="0"/>
                </a:rPr>
                <a:t>дождь</a:t>
              </a:r>
            </a:p>
          </p:txBody>
        </p:sp>
        <p:pic>
          <p:nvPicPr>
            <p:cNvPr id="3146" name="Picture 52" descr="2222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412875" y="5540375"/>
              <a:ext cx="284163" cy="236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9" name="Picture 5"/>
            <p:cNvPicPr>
              <a:picLocks noChangeAspect="1" noChangeArrowheads="1"/>
            </p:cNvPicPr>
            <p:nvPr/>
          </p:nvPicPr>
          <p:blipFill>
            <a:blip r:embed="rId10" cstate="print">
              <a:duotone>
                <a:prstClr val="black"/>
                <a:srgbClr val="0000FF">
                  <a:tint val="45000"/>
                  <a:satMod val="400000"/>
                </a:srgb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4236030" y="5709271"/>
              <a:ext cx="228178" cy="192392"/>
            </a:xfrm>
            <a:prstGeom prst="rect">
              <a:avLst/>
            </a:prstGeom>
            <a:noFill/>
            <a:ln>
              <a:noFill/>
            </a:ln>
            <a:extLst/>
          </p:spPr>
        </p:pic>
        <p:pic>
          <p:nvPicPr>
            <p:cNvPr id="3148" name="Picture 79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436688" y="6008688"/>
              <a:ext cx="303212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Группа 35"/>
            <p:cNvGrpSpPr>
              <a:grpSpLocks/>
            </p:cNvGrpSpPr>
            <p:nvPr/>
          </p:nvGrpSpPr>
          <p:grpSpPr bwMode="auto">
            <a:xfrm>
              <a:off x="2957513" y="5616598"/>
              <a:ext cx="173038" cy="138114"/>
              <a:chOff x="114300" y="5842000"/>
              <a:chExt cx="285750" cy="250825"/>
            </a:xfrm>
          </p:grpSpPr>
          <p:sp>
            <p:nvSpPr>
              <p:cNvPr id="3153" name="Oval 46"/>
              <p:cNvSpPr>
                <a:spLocks noChangeArrowheads="1"/>
              </p:cNvSpPr>
              <p:nvPr/>
            </p:nvSpPr>
            <p:spPr bwMode="auto">
              <a:xfrm>
                <a:off x="115317" y="5986488"/>
                <a:ext cx="105318" cy="107436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710022"/>
                <a:endParaRPr lang="ru-RU" altLang="ru-RU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54" name="Oval 47"/>
              <p:cNvSpPr>
                <a:spLocks noChangeArrowheads="1"/>
              </p:cNvSpPr>
              <p:nvPr/>
            </p:nvSpPr>
            <p:spPr bwMode="auto">
              <a:xfrm>
                <a:off x="198950" y="5843241"/>
                <a:ext cx="108416" cy="107436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710022"/>
                <a:endParaRPr lang="ru-RU" altLang="ru-RU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55" name="Oval 48"/>
              <p:cNvSpPr>
                <a:spLocks noChangeArrowheads="1"/>
              </p:cNvSpPr>
              <p:nvPr/>
            </p:nvSpPr>
            <p:spPr bwMode="auto">
              <a:xfrm>
                <a:off x="294976" y="5986488"/>
                <a:ext cx="105318" cy="107436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710022"/>
                <a:endParaRPr lang="ru-RU" altLang="ru-RU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150" name="Text Box 12"/>
            <p:cNvSpPr txBox="1">
              <a:spLocks noChangeArrowheads="1"/>
            </p:cNvSpPr>
            <p:nvPr/>
          </p:nvSpPr>
          <p:spPr bwMode="auto">
            <a:xfrm>
              <a:off x="3218859" y="5611356"/>
              <a:ext cx="814081" cy="180080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50181" tIns="25100" rIns="50181" bIns="25100">
              <a:spAutoFit/>
            </a:bodyPr>
            <a:lstStyle/>
            <a:p>
              <a:pPr defTabSz="386282">
                <a:spcBef>
                  <a:spcPct val="50000"/>
                </a:spcBef>
                <a:buFontTx/>
                <a:buChar char="-"/>
              </a:pPr>
              <a:r>
                <a:rPr lang="ru-RU" altLang="ru-RU" sz="800" b="1" dirty="0">
                  <a:solidFill>
                    <a:srgbClr val="000000"/>
                  </a:solidFill>
                </a:rPr>
                <a:t>Град </a:t>
              </a:r>
            </a:p>
          </p:txBody>
        </p:sp>
        <p:pic>
          <p:nvPicPr>
            <p:cNvPr id="3151" name="Picture 48" descr="2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387274" y="5720905"/>
              <a:ext cx="347663" cy="252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52" name="Picture 35" descr="vete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7036" y="5610682"/>
              <a:ext cx="3127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114" name="Объект 3"/>
          <p:cNvPicPr>
            <a:picLocks noChangeAspect="1"/>
          </p:cNvPicPr>
          <p:nvPr/>
        </p:nvPicPr>
        <p:blipFill>
          <a:blip r:embed="rId12" cstate="print"/>
          <a:srcRect r="64029"/>
          <a:stretch>
            <a:fillRect/>
          </a:stretch>
        </p:blipFill>
        <p:spPr bwMode="auto">
          <a:xfrm>
            <a:off x="116606" y="68408"/>
            <a:ext cx="627876" cy="689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15" name="Text Box 25"/>
          <p:cNvSpPr txBox="1">
            <a:spLocks noChangeArrowheads="1"/>
          </p:cNvSpPr>
          <p:nvPr/>
        </p:nvSpPr>
        <p:spPr bwMode="auto">
          <a:xfrm>
            <a:off x="1636065" y="4490228"/>
            <a:ext cx="1130176" cy="370289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61890" tIns="30954" rIns="61890" bIns="30954">
            <a:spAutoFit/>
          </a:bodyPr>
          <a:lstStyle/>
          <a:p>
            <a:pPr defTabSz="744972"/>
            <a:r>
              <a:rPr lang="ru-RU" altLang="ru-RU" sz="1000" b="1" dirty="0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-3,-8</a:t>
            </a:r>
            <a:r>
              <a:rPr lang="en-US" altLang="ru-RU" sz="1000" b="1" dirty="0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º</a:t>
            </a:r>
            <a:endParaRPr lang="ru-RU" altLang="ru-RU" sz="1000" b="1" dirty="0">
              <a:solidFill>
                <a:srgbClr val="000000"/>
              </a:solidFill>
              <a:ea typeface="SimSun" pitchFamily="2" charset="-122"/>
              <a:cs typeface="Estrangelo Edessa" pitchFamily="66" charset="0"/>
            </a:endParaRPr>
          </a:p>
          <a:p>
            <a:pPr defTabSz="744972"/>
            <a:r>
              <a:rPr lang="ru-RU" altLang="ru-RU" sz="1000" b="1" dirty="0">
                <a:solidFill>
                  <a:srgbClr val="FF0000"/>
                </a:solidFill>
                <a:ea typeface="SimSun" pitchFamily="2" charset="-122"/>
                <a:cs typeface="Estrangelo Edessa" pitchFamily="66" charset="0"/>
              </a:rPr>
              <a:t>-1, +4°</a:t>
            </a:r>
          </a:p>
        </p:txBody>
      </p:sp>
      <p:grpSp>
        <p:nvGrpSpPr>
          <p:cNvPr id="7" name="Группа 107"/>
          <p:cNvGrpSpPr>
            <a:grpSpLocks/>
          </p:cNvGrpSpPr>
          <p:nvPr/>
        </p:nvGrpSpPr>
        <p:grpSpPr bwMode="auto">
          <a:xfrm>
            <a:off x="2744714" y="7439374"/>
            <a:ext cx="333671" cy="171020"/>
            <a:chOff x="2500298" y="5643578"/>
            <a:chExt cx="295275" cy="143109"/>
          </a:xfrm>
        </p:grpSpPr>
        <p:sp>
          <p:nvSpPr>
            <p:cNvPr id="3123" name="Oval 309"/>
            <p:cNvSpPr>
              <a:spLocks noChangeArrowheads="1"/>
            </p:cNvSpPr>
            <p:nvPr/>
          </p:nvSpPr>
          <p:spPr bwMode="auto">
            <a:xfrm>
              <a:off x="2500298" y="5643578"/>
              <a:ext cx="295275" cy="143109"/>
            </a:xfrm>
            <a:prstGeom prst="ellipse">
              <a:avLst/>
            </a:prstGeom>
            <a:solidFill>
              <a:srgbClr val="66FF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710022"/>
              <a:endParaRPr lang="ru-RU" altLang="ru-RU" dirty="0">
                <a:solidFill>
                  <a:srgbClr val="000000"/>
                </a:solidFill>
              </a:endParaRPr>
            </a:p>
          </p:txBody>
        </p:sp>
        <p:pic>
          <p:nvPicPr>
            <p:cNvPr id="3124" name="Picture 310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571736" y="5643578"/>
              <a:ext cx="192087" cy="106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87" name="Прямая со стрелкой 86"/>
          <p:cNvCxnSpPr/>
          <p:nvPr/>
        </p:nvCxnSpPr>
        <p:spPr>
          <a:xfrm flipV="1">
            <a:off x="2098898" y="4189992"/>
            <a:ext cx="1291630" cy="940610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18" name="Oval 291"/>
          <p:cNvSpPr>
            <a:spLocks noChangeArrowheads="1"/>
          </p:cNvSpPr>
          <p:nvPr/>
        </p:nvSpPr>
        <p:spPr bwMode="auto">
          <a:xfrm>
            <a:off x="2260353" y="4275502"/>
            <a:ext cx="1117619" cy="756289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53479" tIns="26772" rIns="53479" bIns="26772" anchor="ctr"/>
          <a:lstStyle/>
          <a:p>
            <a:pPr algn="ctr" defTabSz="1052158">
              <a:spcBef>
                <a:spcPct val="20000"/>
              </a:spcBef>
            </a:pPr>
            <a:r>
              <a:rPr lang="ru-RU" sz="900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</a:rPr>
              <a:t>4-9 м/с</a:t>
            </a:r>
          </a:p>
        </p:txBody>
      </p:sp>
      <p:cxnSp>
        <p:nvCxnSpPr>
          <p:cNvPr id="100" name="Прямая со стрелкой 99"/>
          <p:cNvCxnSpPr/>
          <p:nvPr/>
        </p:nvCxnSpPr>
        <p:spPr>
          <a:xfrm flipV="1">
            <a:off x="4601431" y="5045093"/>
            <a:ext cx="1291630" cy="1111630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 стрелкой 105"/>
          <p:cNvCxnSpPr/>
          <p:nvPr/>
        </p:nvCxnSpPr>
        <p:spPr>
          <a:xfrm flipV="1">
            <a:off x="6942510" y="5472642"/>
            <a:ext cx="1291630" cy="1111631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21" name="Oval 291"/>
          <p:cNvSpPr>
            <a:spLocks noChangeArrowheads="1"/>
          </p:cNvSpPr>
          <p:nvPr/>
        </p:nvSpPr>
        <p:spPr bwMode="auto">
          <a:xfrm>
            <a:off x="4682158" y="5216113"/>
            <a:ext cx="1117619" cy="756289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53479" tIns="26772" rIns="53479" bIns="26772" anchor="ctr"/>
          <a:lstStyle/>
          <a:p>
            <a:pPr algn="ctr" defTabSz="1052158">
              <a:spcBef>
                <a:spcPct val="20000"/>
              </a:spcBef>
            </a:pPr>
            <a:r>
              <a:rPr lang="ru-RU" sz="900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</a:rPr>
              <a:t>4-9 м/с</a:t>
            </a:r>
          </a:p>
        </p:txBody>
      </p:sp>
      <p:sp>
        <p:nvSpPr>
          <p:cNvPr id="3122" name="Oval 291"/>
          <p:cNvSpPr>
            <a:spLocks noChangeArrowheads="1"/>
          </p:cNvSpPr>
          <p:nvPr/>
        </p:nvSpPr>
        <p:spPr bwMode="auto">
          <a:xfrm>
            <a:off x="7103964" y="5643663"/>
            <a:ext cx="1117619" cy="756289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53479" tIns="26772" rIns="53479" bIns="26772" anchor="ctr"/>
          <a:lstStyle/>
          <a:p>
            <a:pPr algn="ctr" defTabSz="1052158">
              <a:spcBef>
                <a:spcPct val="20000"/>
              </a:spcBef>
            </a:pPr>
            <a:r>
              <a:rPr lang="ru-RU" sz="900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</a:rPr>
              <a:t>4-9 м/с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0" name="Picture 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7246" y="4446522"/>
            <a:ext cx="5085792" cy="3762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189" name="Picture 9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46522"/>
            <a:ext cx="5166519" cy="3762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188" name="Picture 9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47246" y="855101"/>
            <a:ext cx="5085792" cy="3591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2" name="Picture 9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855101"/>
            <a:ext cx="5166519" cy="3591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grpSp>
        <p:nvGrpSpPr>
          <p:cNvPr id="3" name="Группа 5"/>
          <p:cNvGrpSpPr>
            <a:grpSpLocks/>
          </p:cNvGrpSpPr>
          <p:nvPr/>
        </p:nvGrpSpPr>
        <p:grpSpPr bwMode="auto">
          <a:xfrm>
            <a:off x="0" y="0"/>
            <a:ext cx="10333038" cy="8224166"/>
            <a:chOff x="-132812" y="393"/>
            <a:chExt cx="9021103" cy="7518539"/>
          </a:xfrm>
        </p:grpSpPr>
        <p:sp>
          <p:nvSpPr>
            <p:cNvPr id="38" name="Text Box 2"/>
            <p:cNvSpPr txBox="1">
              <a:spLocks noChangeArrowheads="1"/>
            </p:cNvSpPr>
            <p:nvPr/>
          </p:nvSpPr>
          <p:spPr bwMode="auto">
            <a:xfrm>
              <a:off x="-132812" y="393"/>
              <a:ext cx="9021103" cy="767836"/>
            </a:xfrm>
            <a:prstGeom prst="rect">
              <a:avLst/>
            </a:prstGeom>
            <a:solidFill>
              <a:srgbClr val="204D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9999" tIns="30004" rIns="59999" bIns="30004" anchor="ctr"/>
            <a:lstStyle>
              <a:defPPr>
                <a:defRPr lang="ru-RU"/>
              </a:defPPr>
              <a:lvl1pPr algn="ctr" defTabSz="778206">
                <a:defRPr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389626" defTabSz="779252">
                <a:defRPr sz="1500"/>
              </a:lvl2pPr>
              <a:lvl3pPr marL="779252" defTabSz="779252">
                <a:defRPr sz="1500"/>
              </a:lvl3pPr>
              <a:lvl4pPr marL="1168878" defTabSz="779252">
                <a:defRPr sz="1500"/>
              </a:lvl4pPr>
              <a:lvl5pPr marL="1558503" defTabSz="779252">
                <a:defRPr sz="1500"/>
              </a:lvl5pPr>
              <a:lvl6pPr marL="1948129" defTabSz="779252">
                <a:defRPr sz="1500"/>
              </a:lvl6pPr>
              <a:lvl7pPr marL="2337755" defTabSz="779252">
                <a:defRPr sz="1500"/>
              </a:lvl7pPr>
              <a:lvl8pPr marL="2727381" defTabSz="779252">
                <a:defRPr sz="1500"/>
              </a:lvl8pPr>
              <a:lvl9pPr marL="3117007" defTabSz="779252">
                <a:defRPr sz="1500"/>
              </a:lvl9pPr>
            </a:lstStyle>
            <a:p>
              <a:pPr defTabSz="738590">
                <a:defRPr/>
              </a:pPr>
              <a:r>
                <a:rPr lang="ru-RU" altLang="ru-RU" sz="1600" dirty="0" smtClean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ПРОГНОЗ  ТЕМПЕРАТУРНОГО ФОНА НА ТЕРРИТОРИИ</a:t>
              </a:r>
            </a:p>
            <a:p>
              <a:pPr defTabSz="738590">
                <a:defRPr/>
              </a:pPr>
              <a:r>
                <a:rPr lang="ru-RU" altLang="ru-RU" sz="1600" dirty="0" smtClean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ОРЕНБУРГСКОЙ  ОБЛАСТИ  НА  25.03.2022</a:t>
              </a:r>
              <a:endParaRPr lang="ru-RU" altLang="ru-RU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4" name="Группа 34"/>
            <p:cNvGrpSpPr>
              <a:grpSpLocks/>
            </p:cNvGrpSpPr>
            <p:nvPr/>
          </p:nvGrpSpPr>
          <p:grpSpPr bwMode="auto">
            <a:xfrm>
              <a:off x="-132812" y="754332"/>
              <a:ext cx="9021103" cy="6764600"/>
              <a:chOff x="-132843" y="754332"/>
              <a:chExt cx="9021103" cy="6764602"/>
            </a:xfrm>
          </p:grpSpPr>
          <p:cxnSp>
            <p:nvCxnSpPr>
              <p:cNvPr id="65" name="Прямая соединительная линия 64"/>
              <p:cNvCxnSpPr/>
              <p:nvPr/>
            </p:nvCxnSpPr>
            <p:spPr>
              <a:xfrm rot="5400000">
                <a:off x="1031429" y="4133500"/>
                <a:ext cx="6764602" cy="6265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TextBox 65"/>
              <p:cNvSpPr txBox="1"/>
              <p:nvPr/>
            </p:nvSpPr>
            <p:spPr>
              <a:xfrm>
                <a:off x="-132843" y="1798366"/>
                <a:ext cx="700228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1276683" y="2658279"/>
                <a:ext cx="816389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2009208" y="1071548"/>
                <a:ext cx="641714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8143" y="3596350"/>
                <a:ext cx="1198115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-132843" y="4768961"/>
                <a:ext cx="684216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1347160" y="6176104"/>
                <a:ext cx="723123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1840530" y="4378091"/>
                <a:ext cx="548450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78621" y="7114166"/>
                <a:ext cx="1081073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5787266" y="5941583"/>
                <a:ext cx="891273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6210141" y="4378089"/>
                <a:ext cx="556377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4659649" y="7114166"/>
                <a:ext cx="1289739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4448202" y="1485666"/>
                <a:ext cx="572937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5787266" y="2736453"/>
                <a:ext cx="891273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4659649" y="3596350"/>
                <a:ext cx="1268593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6325494" y="1071548"/>
                <a:ext cx="641714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5716810" y="820681"/>
                <a:ext cx="2302162" cy="207743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72588" tIns="36321" rIns="72588" bIns="36321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65170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12.00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25.03.2022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1135781" y="4143565"/>
                <a:ext cx="2302162" cy="207743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72588" tIns="36321" rIns="72588" bIns="36321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65155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16.00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25.03.2022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5641421" y="4143565"/>
                <a:ext cx="2302162" cy="207743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72588" tIns="36321" rIns="72588" bIns="36321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65155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21.00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25.03.2022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1199901" y="804182"/>
                <a:ext cx="2302162" cy="207743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72588" tIns="36321" rIns="72588" bIns="36321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65170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06.00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.) 25.03.2022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86" name="Прямая соединительная линия 85"/>
              <p:cNvCxnSpPr/>
              <p:nvPr/>
            </p:nvCxnSpPr>
            <p:spPr>
              <a:xfrm flipV="1">
                <a:off x="-132843" y="4039350"/>
                <a:ext cx="9021103" cy="26057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TextBox 39"/>
              <p:cNvSpPr txBox="1"/>
              <p:nvPr/>
            </p:nvSpPr>
            <p:spPr>
              <a:xfrm>
                <a:off x="4448186" y="1485666"/>
                <a:ext cx="572937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6" name="TextBox 55"/>
            <p:cNvSpPr txBox="1"/>
            <p:nvPr/>
          </p:nvSpPr>
          <p:spPr bwMode="auto">
            <a:xfrm>
              <a:off x="7126376" y="3049145"/>
              <a:ext cx="605818" cy="15976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6346" tIns="33192" rIns="66346" bIns="33192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62153">
                <a:defRPr/>
              </a:pPr>
              <a:r>
                <a:rPr lang="ru-RU" dirty="0">
                  <a:solidFill>
                    <a:prstClr val="white"/>
                  </a:solidFill>
                </a:rPr>
                <a:t>г.Орск</a:t>
              </a:r>
              <a:endParaRPr lang="ru-RU" sz="1000" dirty="0">
                <a:solidFill>
                  <a:prstClr val="white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 bwMode="auto">
            <a:xfrm>
              <a:off x="2686271" y="6566970"/>
              <a:ext cx="605818" cy="15976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6346" tIns="33192" rIns="66346" bIns="33192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62153">
                <a:defRPr/>
              </a:pPr>
              <a:r>
                <a:rPr lang="ru-RU" dirty="0">
                  <a:solidFill>
                    <a:prstClr val="white"/>
                  </a:solidFill>
                </a:rPr>
                <a:t>г.Орск</a:t>
              </a:r>
              <a:endParaRPr lang="ru-RU" sz="1000" dirty="0">
                <a:solidFill>
                  <a:prstClr val="white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 bwMode="auto">
            <a:xfrm>
              <a:off x="7196854" y="6176097"/>
              <a:ext cx="605818" cy="15976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6346" tIns="33192" rIns="66346" bIns="33192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62153">
                <a:defRPr/>
              </a:pPr>
              <a:r>
                <a:rPr lang="ru-RU" dirty="0">
                  <a:solidFill>
                    <a:prstClr val="white"/>
                  </a:solidFill>
                </a:rPr>
                <a:t>г.Орск</a:t>
              </a:r>
              <a:endParaRPr lang="ru-RU" sz="1000" dirty="0">
                <a:solidFill>
                  <a:prstClr val="white"/>
                </a:solidFill>
              </a:endParaRPr>
            </a:p>
          </p:txBody>
        </p:sp>
      </p:grpSp>
      <p:sp>
        <p:nvSpPr>
          <p:cNvPr id="42" name="TextBox 41"/>
          <p:cNvSpPr txBox="1"/>
          <p:nvPr/>
        </p:nvSpPr>
        <p:spPr bwMode="auto">
          <a:xfrm>
            <a:off x="5327974" y="5558162"/>
            <a:ext cx="656259" cy="189959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399" tIns="40721" rIns="81399" bIns="40721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02054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pic>
        <p:nvPicPr>
          <p:cNvPr id="4106" name="Объект 3"/>
          <p:cNvPicPr>
            <a:picLocks noChangeAspect="1"/>
          </p:cNvPicPr>
          <p:nvPr/>
        </p:nvPicPr>
        <p:blipFill>
          <a:blip r:embed="rId7" cstate="print"/>
          <a:srcRect r="64029"/>
          <a:stretch>
            <a:fillRect/>
          </a:stretch>
        </p:blipFill>
        <p:spPr bwMode="auto">
          <a:xfrm>
            <a:off x="116606" y="68408"/>
            <a:ext cx="627876" cy="689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Box 38"/>
          <p:cNvSpPr txBox="1"/>
          <p:nvPr/>
        </p:nvSpPr>
        <p:spPr bwMode="auto">
          <a:xfrm>
            <a:off x="2986879" y="3249375"/>
            <a:ext cx="693922" cy="185383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6866" tIns="38455" rIns="76866" bIns="38455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662153">
              <a:defRPr/>
            </a:pPr>
            <a:r>
              <a:rPr lang="ru-RU" dirty="0">
                <a:solidFill>
                  <a:prstClr val="white"/>
                </a:solidFill>
              </a:rPr>
              <a:t>г.Орск</a:t>
            </a:r>
            <a:endParaRPr lang="ru-RU" sz="1000" dirty="0">
              <a:solidFill>
                <a:prstClr val="white"/>
              </a:solidFill>
            </a:endParaRPr>
          </a:p>
        </p:txBody>
      </p:sp>
      <p:pic>
        <p:nvPicPr>
          <p:cNvPr id="4187" name="Picture 9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11782" y="2029439"/>
            <a:ext cx="254738" cy="2331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3" name="Picture 9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078301" y="2052241"/>
            <a:ext cx="254738" cy="2331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4" name="Picture 9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078301" y="5877390"/>
            <a:ext cx="254738" cy="2331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5" name="Picture 9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24340" y="5877390"/>
            <a:ext cx="254738" cy="2331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11" name="Picture 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7246" y="4446522"/>
            <a:ext cx="5085792" cy="3762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5210" name="Picture 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46522"/>
            <a:ext cx="5247246" cy="3762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5209" name="Picture 8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47246" y="855101"/>
            <a:ext cx="5085792" cy="3591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5208" name="Picture 8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855101"/>
            <a:ext cx="5247246" cy="3591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0" y="0"/>
            <a:ext cx="10333038" cy="8173757"/>
            <a:chOff x="-132749" y="393"/>
            <a:chExt cx="9021009" cy="7470969"/>
          </a:xfrm>
        </p:grpSpPr>
        <p:sp>
          <p:nvSpPr>
            <p:cNvPr id="34" name="Text Box 2"/>
            <p:cNvSpPr txBox="1">
              <a:spLocks noChangeArrowheads="1"/>
            </p:cNvSpPr>
            <p:nvPr/>
          </p:nvSpPr>
          <p:spPr bwMode="auto">
            <a:xfrm>
              <a:off x="-132749" y="393"/>
              <a:ext cx="9021009" cy="767683"/>
            </a:xfrm>
            <a:prstGeom prst="rect">
              <a:avLst/>
            </a:prstGeom>
            <a:solidFill>
              <a:srgbClr val="204D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9999" tIns="30004" rIns="59999" bIns="30004" anchor="ctr"/>
            <a:lstStyle>
              <a:defPPr>
                <a:defRPr lang="ru-RU"/>
              </a:defPPr>
              <a:lvl1pPr algn="ctr" defTabSz="778206">
                <a:defRPr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389626" defTabSz="779252">
                <a:defRPr sz="1500"/>
              </a:lvl2pPr>
              <a:lvl3pPr marL="779252" defTabSz="779252">
                <a:defRPr sz="1500"/>
              </a:lvl3pPr>
              <a:lvl4pPr marL="1168878" defTabSz="779252">
                <a:defRPr sz="1500"/>
              </a:lvl4pPr>
              <a:lvl5pPr marL="1558503" defTabSz="779252">
                <a:defRPr sz="1500"/>
              </a:lvl5pPr>
              <a:lvl6pPr marL="1948129" defTabSz="779252">
                <a:defRPr sz="1500"/>
              </a:lvl6pPr>
              <a:lvl7pPr marL="2337755" defTabSz="779252">
                <a:defRPr sz="1500"/>
              </a:lvl7pPr>
              <a:lvl8pPr marL="2727381" defTabSz="779252">
                <a:defRPr sz="1500"/>
              </a:lvl8pPr>
              <a:lvl9pPr marL="3117007" defTabSz="779252">
                <a:defRPr sz="1500"/>
              </a:lvl9pPr>
            </a:lstStyle>
            <a:p>
              <a:pPr defTabSz="632768">
                <a:defRPr/>
              </a:pPr>
              <a:r>
                <a:rPr lang="ru-RU" sz="1600" dirty="0">
                  <a:latin typeface="Arial"/>
                </a:rPr>
                <a:t>ПРОГНОЗ </a:t>
              </a:r>
              <a:r>
                <a:rPr lang="ru-RU" sz="1600" dirty="0">
                  <a:solidFill>
                    <a:srgbClr val="FFFFFF"/>
                  </a:solidFill>
                  <a:latin typeface="Arial"/>
                </a:rPr>
                <a:t> ПОРЫВОВ ВЕТРА </a:t>
              </a:r>
              <a:r>
                <a:rPr lang="ru-RU" sz="1600" dirty="0">
                  <a:latin typeface="Arial"/>
                </a:rPr>
                <a:t>НА ТЕРРИТОРИИ</a:t>
              </a:r>
            </a:p>
            <a:p>
              <a:pPr defTabSz="632768">
                <a:defRPr/>
              </a:pPr>
              <a:r>
                <a:rPr lang="ru-RU" sz="1600" dirty="0">
                  <a:latin typeface="Arial"/>
                </a:rPr>
                <a:t>ОРЕНБУРГСКОЙ  ОБЛАСТИ  НА  </a:t>
              </a:r>
              <a:r>
                <a:rPr lang="ru-RU" sz="1600" dirty="0" smtClean="0">
                  <a:latin typeface="Arial"/>
                </a:rPr>
                <a:t>25.03.2022</a:t>
              </a:r>
              <a:endParaRPr lang="ru-RU" sz="1600" dirty="0">
                <a:latin typeface="Arial"/>
              </a:endParaRPr>
            </a:p>
          </p:txBody>
        </p:sp>
        <p:grpSp>
          <p:nvGrpSpPr>
            <p:cNvPr id="3" name="Группа 34"/>
            <p:cNvGrpSpPr>
              <a:grpSpLocks/>
            </p:cNvGrpSpPr>
            <p:nvPr/>
          </p:nvGrpSpPr>
          <p:grpSpPr bwMode="auto">
            <a:xfrm>
              <a:off x="-132749" y="804186"/>
              <a:ext cx="8144293" cy="6667176"/>
              <a:chOff x="-132780" y="804186"/>
              <a:chExt cx="8144321" cy="6667178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-132780" y="1485375"/>
                <a:ext cx="700228" cy="16335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1249335" y="2680297"/>
                <a:ext cx="816389" cy="16335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580632" y="995455"/>
                <a:ext cx="641714" cy="16335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699600" y="3752327"/>
                <a:ext cx="1198115" cy="16335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-132780" y="4924341"/>
                <a:ext cx="684216" cy="16335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1276736" y="5979344"/>
                <a:ext cx="723123" cy="16335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1893874" y="4345190"/>
                <a:ext cx="548450" cy="16335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1840555" y="7113456"/>
                <a:ext cx="1081073" cy="16335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5928242" y="6096719"/>
                <a:ext cx="891273" cy="16335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6455517" y="4434856"/>
                <a:ext cx="556377" cy="16335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4941559" y="7308010"/>
                <a:ext cx="1289739" cy="16335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4589172" y="1719850"/>
                <a:ext cx="572937" cy="16335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5787287" y="2657751"/>
                <a:ext cx="891273" cy="16335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5928242" y="3751954"/>
                <a:ext cx="1268593" cy="16335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6325494" y="1071548"/>
                <a:ext cx="641714" cy="16335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4518695" y="5158818"/>
                <a:ext cx="714114" cy="163354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054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5709379" y="821878"/>
                <a:ext cx="2302162" cy="207702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72588" tIns="36321" rIns="72588" bIns="36321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65170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11.00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25.03.2022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1135781" y="4143565"/>
                <a:ext cx="2302162" cy="207702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72588" tIns="36321" rIns="72588" bIns="36321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65170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16.00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25.03.2022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5646333" y="4143565"/>
                <a:ext cx="2302162" cy="207702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72588" tIns="36321" rIns="72588" bIns="36321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65170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21.00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25.03.2022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1199901" y="804186"/>
                <a:ext cx="2302162" cy="207702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72588" tIns="36321" rIns="72588" bIns="36321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65170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06.00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25.03.2022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 bwMode="auto">
            <a:xfrm>
              <a:off x="2686304" y="3048542"/>
              <a:ext cx="605818" cy="159728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6346" tIns="33192" rIns="66346" bIns="33192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62152">
                <a:defRPr/>
              </a:pPr>
              <a:r>
                <a:rPr lang="ru-RU" dirty="0">
                  <a:solidFill>
                    <a:prstClr val="white"/>
                  </a:solidFill>
                </a:rPr>
                <a:t>г.Орск</a:t>
              </a:r>
              <a:endParaRPr lang="ru-RU" sz="1000" dirty="0">
                <a:solidFill>
                  <a:prstClr val="white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 bwMode="auto">
            <a:xfrm>
              <a:off x="7126363" y="2970384"/>
              <a:ext cx="605818" cy="159728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6346" tIns="33192" rIns="66346" bIns="33192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62152">
                <a:defRPr/>
              </a:pPr>
              <a:r>
                <a:rPr lang="ru-RU" dirty="0">
                  <a:solidFill>
                    <a:prstClr val="white"/>
                  </a:solidFill>
                </a:rPr>
                <a:t>г.Орск</a:t>
              </a:r>
              <a:endParaRPr lang="ru-RU" sz="1000" dirty="0">
                <a:solidFill>
                  <a:prstClr val="white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 bwMode="auto">
            <a:xfrm>
              <a:off x="2545350" y="6331192"/>
              <a:ext cx="605818" cy="159728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6346" tIns="33192" rIns="66346" bIns="33192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62152">
                <a:defRPr/>
              </a:pPr>
              <a:r>
                <a:rPr lang="ru-RU" dirty="0">
                  <a:solidFill>
                    <a:prstClr val="white"/>
                  </a:solidFill>
                </a:rPr>
                <a:t>г.Орск</a:t>
              </a:r>
              <a:endParaRPr lang="ru-RU" sz="1000" dirty="0">
                <a:solidFill>
                  <a:prstClr val="white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 bwMode="auto">
            <a:xfrm>
              <a:off x="7196841" y="6409351"/>
              <a:ext cx="605818" cy="159728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6346" tIns="33192" rIns="66346" bIns="33192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62152">
                <a:defRPr/>
              </a:pPr>
              <a:r>
                <a:rPr lang="ru-RU" dirty="0">
                  <a:solidFill>
                    <a:prstClr val="white"/>
                  </a:solidFill>
                </a:rPr>
                <a:t>г.Орск</a:t>
              </a:r>
              <a:endParaRPr lang="ru-RU" sz="10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512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72775" y="1782410"/>
            <a:ext cx="267296" cy="2628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78300" y="1871720"/>
            <a:ext cx="258326" cy="2546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53042" y="5580955"/>
            <a:ext cx="267295" cy="2628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6" name="Прямая соединительная линия 65"/>
          <p:cNvCxnSpPr/>
          <p:nvPr/>
        </p:nvCxnSpPr>
        <p:spPr bwMode="auto">
          <a:xfrm flipV="1">
            <a:off x="0" y="4418019"/>
            <a:ext cx="10333038" cy="2850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31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63949" y="5558152"/>
            <a:ext cx="269090" cy="2635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5" name="Прямая соединительная линия 64"/>
          <p:cNvCxnSpPr/>
          <p:nvPr/>
        </p:nvCxnSpPr>
        <p:spPr bwMode="auto">
          <a:xfrm flipH="1">
            <a:off x="5252628" y="798094"/>
            <a:ext cx="14351" cy="741086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33" name="Объект 3"/>
          <p:cNvPicPr>
            <a:picLocks noChangeAspect="1"/>
          </p:cNvPicPr>
          <p:nvPr/>
        </p:nvPicPr>
        <p:blipFill>
          <a:blip r:embed="rId8" cstate="print"/>
          <a:srcRect r="64029"/>
          <a:stretch>
            <a:fillRect/>
          </a:stretch>
        </p:blipFill>
        <p:spPr bwMode="auto">
          <a:xfrm>
            <a:off x="116606" y="68408"/>
            <a:ext cx="627876" cy="689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560278</TotalTime>
  <Words>300</Words>
  <Application>Microsoft Office PowerPoint</Application>
  <PresentationFormat>Произвольный</PresentationFormat>
  <Paragraphs>109</Paragraphs>
  <Slides>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2_Тема Office</vt:lpstr>
      <vt:lpstr>Слайд 1</vt:lpstr>
      <vt:lpstr>Слайд 2</vt:lpstr>
      <vt:lpstr>Слайд 3</vt:lpstr>
      <vt:lpstr>Слайд 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Zverdvd.org</cp:lastModifiedBy>
  <cp:revision>25392</cp:revision>
  <cp:lastPrinted>2020-10-29T20:01:36Z</cp:lastPrinted>
  <dcterms:created xsi:type="dcterms:W3CDTF">2014-09-08T13:21:12Z</dcterms:created>
  <dcterms:modified xsi:type="dcterms:W3CDTF">2022-03-24T10:07:57Z</dcterms:modified>
</cp:coreProperties>
</file>